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6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1195D-11E2-7F49-8BE8-6159ADD66186}" type="datetimeFigureOut">
              <a:rPr lang="en-US" smtClean="0"/>
              <a:t>6/5/19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D6B9E-F5BC-DA41-8C02-1058629C713E}" type="slidenum">
              <a:rPr lang="en-US" smtClean="0"/>
              <a:t>‹#›</a:t>
            </a:fld>
            <a:endParaRPr lang="en-US"/>
          </a:p>
        </p:txBody>
      </p:sp>
    </p:spTree>
    <p:extLst>
      <p:ext uri="{BB962C8B-B14F-4D97-AF65-F5344CB8AC3E}">
        <p14:creationId xmlns:p14="http://schemas.microsoft.com/office/powerpoint/2010/main" val="1230115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1"/>
                </a:solidFill>
                <a:latin typeface="Arial" charset="0"/>
                <a:ea typeface="ＭＳ Ｐゴシック" charset="0"/>
                <a:cs typeface="Lucida Sans Unicode" charset="0"/>
              </a:defRPr>
            </a:lvl1pPr>
            <a:lvl2pPr marL="742950" indent="-285750">
              <a:defRPr sz="3600">
                <a:solidFill>
                  <a:schemeClr val="tx1"/>
                </a:solidFill>
                <a:latin typeface="Arial" charset="0"/>
                <a:ea typeface="Lucida Sans Unicode" charset="0"/>
                <a:cs typeface="Lucida Sans Unicode" charset="0"/>
              </a:defRPr>
            </a:lvl2pPr>
            <a:lvl3pPr marL="1143000" indent="-228600">
              <a:defRPr sz="3600">
                <a:solidFill>
                  <a:schemeClr val="tx1"/>
                </a:solidFill>
                <a:latin typeface="Arial" charset="0"/>
                <a:ea typeface="Lucida Sans Unicode" charset="0"/>
                <a:cs typeface="Lucida Sans Unicode" charset="0"/>
              </a:defRPr>
            </a:lvl3pPr>
            <a:lvl4pPr marL="1600200" indent="-228600">
              <a:defRPr sz="3600">
                <a:solidFill>
                  <a:schemeClr val="tx1"/>
                </a:solidFill>
                <a:latin typeface="Arial" charset="0"/>
                <a:ea typeface="Lucida Sans Unicode" charset="0"/>
                <a:cs typeface="Lucida Sans Unicode" charset="0"/>
              </a:defRPr>
            </a:lvl4pPr>
            <a:lvl5pPr marL="2057400" indent="-228600">
              <a:defRPr sz="3600">
                <a:solidFill>
                  <a:schemeClr val="tx1"/>
                </a:solidFill>
                <a:latin typeface="Arial" charset="0"/>
                <a:ea typeface="Lucida Sans Unicode" charset="0"/>
                <a:cs typeface="Lucida Sans Unicode" charset="0"/>
              </a:defRPr>
            </a:lvl5pPr>
            <a:lvl6pPr marL="25146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6pPr>
            <a:lvl7pPr marL="29718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7pPr>
            <a:lvl8pPr marL="34290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8pPr>
            <a:lvl9pPr marL="38862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9pPr>
          </a:lstStyle>
          <a:p>
            <a:fld id="{2907972E-A8A0-A04C-AC04-41982A700315}" type="slidenum">
              <a:rPr lang="en-AU" sz="1200"/>
              <a:pPr/>
              <a:t>1</a:t>
            </a:fld>
            <a:endParaRPr lang="en-AU" sz="1200"/>
          </a:p>
        </p:txBody>
      </p:sp>
      <p:sp>
        <p:nvSpPr>
          <p:cNvPr id="5123" name="Rectangle 4"/>
          <p:cNvSpPr>
            <a:spLocks noRot="1" noChangeArrowheads="1" noTextEdit="1"/>
          </p:cNvSpPr>
          <p:nvPr>
            <p:ph type="sldImg"/>
          </p:nvPr>
        </p:nvSpPr>
        <p:spPr>
          <a:ln/>
        </p:spPr>
      </p:sp>
      <p:sp>
        <p:nvSpPr>
          <p:cNvPr id="5124" name="Rectangle 5"/>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Lecture slides prepared by Dr Lawrie Brown (UNSW@ADFA) for “Computer Security: Principles and Practice”, 1/e, by William Stallings and Lawrie Brown, Chapter 1 “Overview”.</a:t>
            </a:r>
            <a:endParaRPr lang="en-AU">
              <a:latin typeface="Times New Roman" charset="0"/>
            </a:endParaRPr>
          </a:p>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5B08D00-3E77-9447-B754-EEF8BD050E19}" type="slidenum">
              <a:rPr lang="en-AU"/>
              <a:pPr/>
              <a:t>14</a:t>
            </a:fld>
            <a:endParaRPr lang="en-AU"/>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All of these flooding attack variants are limited in the total volume of traffic that can be generated if just a single system is used to launch the attack. By using multiple systems, the attacker can significantly scale up the volume of traffic that can be generated. Each of these systems need not be particularly powerful, or on a high capacity link. But what they don’t have individually, they more than compensate for in large numbers. These systems were typically compromised user workstations or PC’s. The attacker used some well-known flaw in the operating system or in some common application, to gain access to these systems, and to install their own programs on it. Such systems are known as “zombies”. Once suitable “backdoor” programs were installed on these systems, they were entirely under the attacker’s control. Large collections of such systems under the control of one attacker can be created, collectively forming a “botnet”. One of the earliest and best known DDoS tools is Tribe Flood Network (TFN), written by the hacker known as Mixter. The original variant from the 1990’s exploited Sun Solaris systems. It was later rewritten as Tribe Flood Network 2000 (TFN2K), and could run on UNIX, Solaris, and Windows NT systems. The agent was a Trojan program that was copied to, and run on compromised, zombie systems. It was capable of implementing ICMP flood, SYN flood, UDP flood, and ICMP amplification forms of denial of service attacks.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EC785DB-F8A5-E948-B8C7-547362AD69EB}" type="slidenum">
              <a:rPr lang="en-AU"/>
              <a:pPr/>
              <a:t>15</a:t>
            </a:fld>
            <a:endParaRPr lang="en-AU"/>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Whilst the attacker could command each zombie individually, more generally a control hierarchy is used. A small number of systems act as handlers controlling a much larger number of agent systems, as shown in Figure 8.4. There are a number of advantages to this arrangement. The attacker can send a single command to a handler, which then automatically forwards it to all the agents under its control. Automated infection tools can also be used to scan for and compromise suitable zombie systems. Once the agent software is uploaded to a newly compromised system, it can contact one or more handlers to automatically notify them of its availability. By this means, the attacker can automatically grow suitable “botnets”. TFN and TFN2K use a version of this two-layer command hierarchy.</a:t>
            </a:r>
          </a:p>
          <a:p>
            <a:pPr eaLnBrk="1" hangingPunct="1"/>
            <a:r>
              <a:rPr lang="en-US">
                <a:latin typeface="Times" charset="0"/>
              </a:rPr>
              <a:t>The best defense against being an unwitting participant in a DDoS attack is to prevent your systems from being compromised. For the target of a DDoS attack, the response is the same as for any flooding attack, but with greater volume and complexity.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7E57432-49C4-1F4D-BA1E-266A025AA3D4}" type="slidenum">
              <a:rPr lang="en-AU"/>
              <a:pPr/>
              <a:t>19</a:t>
            </a:fld>
            <a:endParaRPr lang="en-AU"/>
          </a:p>
        </p:txBody>
      </p:sp>
      <p:sp>
        <p:nvSpPr>
          <p:cNvPr id="34819" name="Rectangle 1026"/>
          <p:cNvSpPr>
            <a:spLocks noRot="1" noChangeArrowheads="1" noTextEdit="1"/>
          </p:cNvSpPr>
          <p:nvPr>
            <p:ph type="sldImg"/>
          </p:nvPr>
        </p:nvSpPr>
        <p:spPr>
          <a:ln/>
        </p:spPr>
      </p:sp>
      <p:sp>
        <p:nvSpPr>
          <p:cNvPr id="34820"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Reflection and amplification attacks use network systems functioning normally. The attacker sends a network packet with a spoofed source address to a service running on some network server, which responds to this packet, sending it to the spoofed source address that belongs to the actual attack target. If the attacker sends a number of requests to a number of servers, all with the same spoofed source address, the resulting flood of responses can overwhelm the target’s network link. The fact that normal server systems are being used as intermediaries, and that their handling of the packets is entirely conventional, means these attacks can be easier to deploy, and harder to trace back to the actual attacker. Ideally the attacker would like to use a service that created a larger response packet than the original request. This allows the attacker to convert a lower volume stream of packets from the originating system into a higher volume of packets from the intermediary directed at the target. Common UDP services are often used for this purpose. Another variant of reflection attack uses TCP SYN packets, and exploits the normal 3-way handshake used to establish a TCP connection. Fundamental to the success of reflection attacks is the ability to create source spoofed packets. If filters are in place which block source spoofed packets, then these attacks are simply not possible.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C6A085A-C2D2-EC4C-BFD7-F48EDDB09177}" type="slidenum">
              <a:rPr lang="en-AU"/>
              <a:pPr/>
              <a:t>21</a:t>
            </a:fld>
            <a:endParaRPr lang="en-AU"/>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 further variation of the reflector attack establishes a self-contained loop between the intermediary and the target system. Originally the UDP echo service was used for this, if running on both systems. The attacker would send a large UDP packet to the echo service on the intermediary, using a spoofed source address and port for the echo service on the target system. The intermediary would respond with a packet to the echo service on the target. When the target received this, it would reply in turn to the intermediary. This process would continue with the packet being echoed back and forth between these systems, until a packet was discarded or otherwise failed to arrive at its destination. If the attacker kept generating a low volume of the original source spoofed packets, this attack could be sustained for long periods, flooding the link between the intermediary and the target. The echo and chargen services, and other similar diagnostic network services can be used to create such reflection loops. Figure 8.5 illustrates this attack. Whilst very effective if possible, this type of attack is fairly easy to filter for, since the combinations of service ports used should never occur in normal network operation.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A9B7FC6-3BB7-144D-804A-140A53EDAE73}" type="slidenum">
              <a:rPr lang="en-AU"/>
              <a:pPr/>
              <a:t>23</a:t>
            </a:fld>
            <a:endParaRPr lang="en-AU"/>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 further variant of a reflection or amplification attack uses packets directed at a legitimate DNS server as the intermediary system. They gain attack amplification by exploiting the behavior of the DNS protocol to convert a small request into a much larger response. Using the classic DNS protocol, a 60 byte UDP request packet can easily result in a 512 byte UDP response, the maximum traditionally allowed. More recently, the DNS protocol has been extended to allow much larger responses of over 4000 bytes, to support extended DNS features such as IPv6, security, and others. By targeting servers that support the extended DNS protocol, significantly greater amplification can be achieved than with the classic DNS protocol. </a:t>
            </a:r>
          </a:p>
          <a:p>
            <a:pPr eaLnBrk="1" hangingPunct="1"/>
            <a:r>
              <a:rPr lang="en-US">
                <a:latin typeface="Times" charset="0"/>
              </a:rPr>
              <a:t>In this attack, a selection of suitable DNS servers with good network connections, are chosen. The attacker creates a series of DNS requests containing the spoofed source address of the target system. These are directed at a number of the selected name servers. They respond to these requests, sending the replies to the spoofed source, which appears to them to be the legitimate requesting system. The target is then flooded with their responses. Because of the amplification achieved, the attacker need only generate a moderate flow of packets to cause a larger, amplified flow to flood and overflow the link to the target system. Whilst the intermediate systems will also experience significant loads, by using a number of high capacity, well connected systems, the attacker can ensure they are not overloaded, allowing the attack to proceed.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1"/>
                </a:solidFill>
                <a:latin typeface="Arial" charset="0"/>
                <a:ea typeface="ＭＳ Ｐゴシック" charset="0"/>
                <a:cs typeface="Lucida Sans Unicode" charset="0"/>
              </a:defRPr>
            </a:lvl1pPr>
            <a:lvl2pPr marL="742950" indent="-285750">
              <a:defRPr sz="3600">
                <a:solidFill>
                  <a:schemeClr val="tx1"/>
                </a:solidFill>
                <a:latin typeface="Arial" charset="0"/>
                <a:ea typeface="Lucida Sans Unicode" charset="0"/>
                <a:cs typeface="Lucida Sans Unicode" charset="0"/>
              </a:defRPr>
            </a:lvl2pPr>
            <a:lvl3pPr marL="1143000" indent="-228600">
              <a:defRPr sz="3600">
                <a:solidFill>
                  <a:schemeClr val="tx1"/>
                </a:solidFill>
                <a:latin typeface="Arial" charset="0"/>
                <a:ea typeface="Lucida Sans Unicode" charset="0"/>
                <a:cs typeface="Lucida Sans Unicode" charset="0"/>
              </a:defRPr>
            </a:lvl3pPr>
            <a:lvl4pPr marL="1600200" indent="-228600">
              <a:defRPr sz="3600">
                <a:solidFill>
                  <a:schemeClr val="tx1"/>
                </a:solidFill>
                <a:latin typeface="Arial" charset="0"/>
                <a:ea typeface="Lucida Sans Unicode" charset="0"/>
                <a:cs typeface="Lucida Sans Unicode" charset="0"/>
              </a:defRPr>
            </a:lvl4pPr>
            <a:lvl5pPr marL="2057400" indent="-228600">
              <a:defRPr sz="3600">
                <a:solidFill>
                  <a:schemeClr val="tx1"/>
                </a:solidFill>
                <a:latin typeface="Arial" charset="0"/>
                <a:ea typeface="Lucida Sans Unicode" charset="0"/>
                <a:cs typeface="Lucida Sans Unicode" charset="0"/>
              </a:defRPr>
            </a:lvl5pPr>
            <a:lvl6pPr marL="25146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6pPr>
            <a:lvl7pPr marL="29718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7pPr>
            <a:lvl8pPr marL="34290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8pPr>
            <a:lvl9pPr marL="38862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9pPr>
          </a:lstStyle>
          <a:p>
            <a:fld id="{56E60360-F5F3-7C45-92BA-F16EDB172242}" type="slidenum">
              <a:rPr lang="en-AU" sz="1200"/>
              <a:pPr/>
              <a:t>24</a:t>
            </a:fld>
            <a:endParaRPr lang="en-AU"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cs typeface="ＭＳ Ｐゴシック" charset="0"/>
              </a:rPr>
              <a:t>Amplification attacks are a variant of reflector attacks and also involve sending a</a:t>
            </a:r>
          </a:p>
          <a:p>
            <a:r>
              <a:rPr lang="en-US">
                <a:cs typeface="ＭＳ Ｐゴシック" charset="0"/>
              </a:rPr>
              <a:t>packet with a spoofed source address for the target system to intermediaries. They</a:t>
            </a:r>
          </a:p>
          <a:p>
            <a:r>
              <a:rPr lang="en-US">
                <a:cs typeface="ＭＳ Ｐゴシック" charset="0"/>
              </a:rPr>
              <a:t>differ in generating multiple response packets for each original packet sent. This can</a:t>
            </a:r>
          </a:p>
          <a:p>
            <a:r>
              <a:rPr lang="en-US">
                <a:cs typeface="ＭＳ Ｐゴシック" charset="0"/>
              </a:rPr>
              <a:t>be achieved by directing the original request to the broadcast address for some network.</a:t>
            </a:r>
          </a:p>
          <a:p>
            <a:r>
              <a:rPr lang="en-US">
                <a:cs typeface="ＭＳ Ｐゴシック" charset="0"/>
              </a:rPr>
              <a:t>As a result, all hosts on that network can potentially respond to the request,</a:t>
            </a:r>
          </a:p>
          <a:p>
            <a:r>
              <a:rPr lang="en-US">
                <a:cs typeface="ＭＳ Ｐゴシック" charset="0"/>
              </a:rPr>
              <a:t>generating a flood of responses as shown in Figure 7.7 . It is only necessary to use</a:t>
            </a:r>
          </a:p>
          <a:p>
            <a:r>
              <a:rPr lang="en-US">
                <a:cs typeface="ＭＳ Ｐゴシック" charset="0"/>
              </a:rPr>
              <a:t>a service handled by large numbers of hosts on the intermediate network. A ping</a:t>
            </a:r>
          </a:p>
          <a:p>
            <a:r>
              <a:rPr lang="en-US">
                <a:cs typeface="ＭＳ Ｐゴシック" charset="0"/>
              </a:rPr>
              <a:t>flood using ICMP echo request packets was a common choice, since this service</a:t>
            </a:r>
          </a:p>
          <a:p>
            <a:r>
              <a:rPr lang="en-US">
                <a:cs typeface="ＭＳ Ｐゴシック" charset="0"/>
              </a:rPr>
              <a:t>is a fundamental component of TCP/IP implementations and was often allowed</a:t>
            </a:r>
          </a:p>
          <a:p>
            <a:r>
              <a:rPr lang="en-US">
                <a:cs typeface="ＭＳ Ｐゴシック" charset="0"/>
              </a:rPr>
              <a:t>into networks. The well-known </a:t>
            </a:r>
            <a:r>
              <a:rPr lang="en-US" i="1">
                <a:cs typeface="ＭＳ Ｐゴシック" charset="0"/>
              </a:rPr>
              <a:t>smurf DoS program used this mechanism and was</a:t>
            </a:r>
          </a:p>
          <a:p>
            <a:r>
              <a:rPr lang="en-US">
                <a:cs typeface="ＭＳ Ｐゴシック" charset="0"/>
              </a:rPr>
              <a:t>widely popular for some time. Another possibility is to use a suitable UDP service,</a:t>
            </a:r>
          </a:p>
          <a:p>
            <a:r>
              <a:rPr lang="en-US">
                <a:cs typeface="ＭＳ Ｐゴシック" charset="0"/>
              </a:rPr>
              <a:t>such as the echo service. The </a:t>
            </a:r>
            <a:r>
              <a:rPr lang="en-US" i="1">
                <a:cs typeface="ＭＳ Ｐゴシック" charset="0"/>
              </a:rPr>
              <a:t>fraggle program implemented this variant. Note that</a:t>
            </a:r>
          </a:p>
          <a:p>
            <a:r>
              <a:rPr lang="en-US">
                <a:cs typeface="ＭＳ Ｐゴシック" charset="0"/>
              </a:rPr>
              <a:t>TCP services cannot be used in this type of attack; because they are connection</a:t>
            </a:r>
          </a:p>
          <a:p>
            <a:r>
              <a:rPr lang="en-US">
                <a:cs typeface="ＭＳ Ｐゴシック" charset="0"/>
              </a:rPr>
              <a:t>oriented, they cannot be directed at a broadcast address. Broadcasts are inherently</a:t>
            </a:r>
          </a:p>
          <a:p>
            <a:r>
              <a:rPr lang="en-US">
                <a:cs typeface="ＭＳ Ｐゴシック" charset="0"/>
              </a:rPr>
              <a:t>connectionless.</a:t>
            </a:r>
          </a:p>
          <a:p>
            <a:endParaRPr lang="en-US">
              <a:cs typeface="ＭＳ Ｐゴシック" charset="0"/>
            </a:endParaRPr>
          </a:p>
          <a:p>
            <a:r>
              <a:rPr lang="en-US">
                <a:cs typeface="ＭＳ Ｐゴシック" charset="0"/>
              </a:rPr>
              <a:t>The best additional defense against this form of attack is to not allow directed</a:t>
            </a:r>
          </a:p>
          <a:p>
            <a:r>
              <a:rPr lang="en-US">
                <a:cs typeface="ＭＳ Ｐゴシック" charset="0"/>
              </a:rPr>
              <a:t>broadcasts to be routed into a network from outside. Indeed, this is another longstanding</a:t>
            </a:r>
          </a:p>
          <a:p>
            <a:r>
              <a:rPr lang="en-US">
                <a:cs typeface="ＭＳ Ｐゴシック" charset="0"/>
              </a:rPr>
              <a:t>security recommendation, unfortunately about as widely implemented as</a:t>
            </a:r>
          </a:p>
          <a:p>
            <a:r>
              <a:rPr lang="en-US">
                <a:cs typeface="ＭＳ Ｐゴシック" charset="0"/>
              </a:rPr>
              <a:t>that for blocking spoofed source addresses. If these forms of filtering are in place,</a:t>
            </a:r>
          </a:p>
          <a:p>
            <a:r>
              <a:rPr lang="en-US">
                <a:cs typeface="ＭＳ Ｐゴシック" charset="0"/>
              </a:rPr>
              <a:t>these attacks cannot succeed. Another defense is to limit network services like echo</a:t>
            </a:r>
          </a:p>
          <a:p>
            <a:r>
              <a:rPr lang="en-US">
                <a:cs typeface="ＭＳ Ｐゴシック" charset="0"/>
              </a:rPr>
              <a:t>and ping from being accessed from outside an organization. This restricts which</a:t>
            </a:r>
          </a:p>
          <a:p>
            <a:r>
              <a:rPr lang="en-US">
                <a:cs typeface="ＭＳ Ｐゴシック" charset="0"/>
              </a:rPr>
              <a:t>services could be used in these attacks, at a cost in ease of analyzing some legitimate</a:t>
            </a:r>
          </a:p>
          <a:p>
            <a:r>
              <a:rPr lang="en-US">
                <a:cs typeface="ＭＳ Ｐゴシック" charset="0"/>
              </a:rPr>
              <a:t>network problems.</a:t>
            </a:r>
          </a:p>
          <a:p>
            <a:endParaRPr lang="en-US">
              <a:cs typeface="ＭＳ Ｐゴシック" charset="0"/>
            </a:endParaRPr>
          </a:p>
          <a:p>
            <a:r>
              <a:rPr lang="en-US">
                <a:cs typeface="ＭＳ Ｐゴシック" charset="0"/>
              </a:rPr>
              <a:t>Attackers scan the Internet looking for well-connected networks that do allow</a:t>
            </a:r>
          </a:p>
          <a:p>
            <a:r>
              <a:rPr lang="en-US">
                <a:cs typeface="ＭＳ Ｐゴシック" charset="0"/>
              </a:rPr>
              <a:t>directed broadcasts and that implement suitable services attackers can reflect off.</a:t>
            </a:r>
          </a:p>
          <a:p>
            <a:r>
              <a:rPr lang="en-US">
                <a:cs typeface="ＭＳ Ｐゴシック" charset="0"/>
              </a:rPr>
              <a:t>These lists are traded and used to implement such attacks.</a:t>
            </a:r>
            <a:endParaRPr lang="en-US">
              <a:latin typeface="Times"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AF6B748-D99E-EA48-9E3D-73633B0B98BA}" type="slidenum">
              <a:rPr lang="en-AU"/>
              <a:pPr/>
              <a:t>27</a:t>
            </a:fld>
            <a:endParaRPr lang="en-AU"/>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 critical component of many denial of service attacks, is the use of spoofed source addresses. One of the fundamental, and longest standing, recommendations for defense against these attacks is to limit the ability of systems to send packets with spoofed source addresses, cf. RFC 2827. This filtering needs to be done as close to the source as possible, by routers or gateways knowing the valid address ranges of incoming packets. Typically this is the ISP providing the network connection for an organization or home user. Regrettably, despite this being a well-known recommendation, many ISPs still do not perform this type of filtering. </a:t>
            </a:r>
          </a:p>
          <a:p>
            <a:pPr eaLnBrk="1" hangingPunct="1"/>
            <a:r>
              <a:rPr lang="en-US">
                <a:latin typeface="Times" charset="0"/>
              </a:rPr>
              <a:t>Any defenses against flooding attacks need to be located back in the Internet cloud, not at a target organization’s boundary router, since this is usually located after the resource being attacked. The filters must be applied to traffic before it leaves the ISP’s network, or even at the point of entry to their network. Some attacks using particular packet types, such as ICMP floods, or UDP floods to diagnostic services, can be throttled by imposing limits on the rate at which these packets will be accepted. </a:t>
            </a:r>
          </a:p>
          <a:p>
            <a:pPr eaLnBrk="1" hangingPunct="1"/>
            <a:r>
              <a:rPr lang="en-US">
                <a:latin typeface="Times" charset="0"/>
              </a:rPr>
              <a:t>It is possible to specifically defend against the SYN spoofing attack by using a modified version of the TCP connection handling code. Instead of saving the connection details on the server, critical information about the requested connection is cryptographically encoded in a “cookie” that is sent as the server’s initial sequence number. Typically this technique is only used when the table overflows. Alternatively, the system’s TCP/IP network code can be modified to “selective drop” or “random drop” an entry for an incomplete connection from the TCP connections table when it overflows, allowing a new connection attempt to proceed.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7085166-298F-7F42-A5F7-1F121D7FF0B3}" type="slidenum">
              <a:rPr lang="en-AU"/>
              <a:pPr/>
              <a:t>28</a:t>
            </a:fld>
            <a:endParaRPr lang="en-AU"/>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The best defense against broadcast amplification attacks is to block the use of IP directed broadcasts. This can be done either by the ISP, or by any organization whose systems could potentially be used as an intermediary. As we noted earlier in this chapter, this along with anti-spoofing filters are long standing security recommendations that all organization’s ought to implement. More generally, limiting or blocking traffic to suspicious services, or combinations of source and destination ports, can restrict the types of reflection attacks that can be used against an organization.</a:t>
            </a:r>
          </a:p>
          <a:p>
            <a:pPr eaLnBrk="1" hangingPunct="1"/>
            <a:r>
              <a:rPr lang="en-US">
                <a:latin typeface="Times" charset="0"/>
              </a:rPr>
              <a:t>Defending against attacks on application resources generally requires modification to the applications targeted, such as web servers. Defenses may involve attempts to identify legitimate, generally human initiated, interactions from automated DoS attacks. These often take the form of a “graphical puzzle”, which is easy for most humans to solve, but difficult to automate.</a:t>
            </a:r>
          </a:p>
          <a:p>
            <a:pPr eaLnBrk="1" hangingPunct="1"/>
            <a:r>
              <a:rPr lang="en-US">
                <a:latin typeface="Times" charset="0"/>
              </a:rPr>
              <a:t>Beyond these direct defenses against denial of service attack mechanisms, overall good system security practices should be maintained. The aim is to ensure that your systems are not compromised and used as zombie systems. Suitable configuration and monitoring of high performance, well-connected servers, is also needed to help ensure they don’t contribute to the problem as potential intermediary servers.</a:t>
            </a:r>
          </a:p>
          <a:p>
            <a:pPr eaLnBrk="1" hangingPunct="1"/>
            <a:r>
              <a:rPr lang="en-US">
                <a:latin typeface="Times" charset="0"/>
              </a:rPr>
              <a:t>If an organization is dependent on network services, they should consider mirroring and replicated these servers over multiple sites with multiple network connections. This is good general practice for high performance servers, providing greater levels of reliability and fault tolerance in general, not just as a response to these types of attack.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CE2E967-91E8-164C-94A5-F47E97C445F8}" type="slidenum">
              <a:rPr lang="en-AU"/>
              <a:pPr/>
              <a:t>29</a:t>
            </a:fld>
            <a:endParaRPr lang="en-AU"/>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In order to successfully respond to a denial of service attack, a good incident response plan is needed,  including details of how to contact technical personal for your Internet Service Provider(s). Denial of service attacks, particularly flooding attacks, can only be filtered upstream of your network connection. The plan should also contain details of how to respond to the attack. The division of responsibilities between organizational personnel and the ISP will depend on the resources available, and technical capabilities of the organization.</a:t>
            </a:r>
          </a:p>
          <a:p>
            <a:pPr eaLnBrk="1" hangingPunct="1"/>
            <a:r>
              <a:rPr lang="en-US">
                <a:latin typeface="Times" charset="0"/>
              </a:rPr>
              <a:t>Within an organization you should have implemented the standard anti-spoofing, directed broadcast, and rate limiting filters we discuss earlier in this chapter. Ideally, you should also have some form of automated network monitoring and intrusion detection system (IDS) running, so personnel will be notified should abnormal traffic be detected.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BD864BB-110C-2144-A73B-A8785F7B5E66}" type="slidenum">
              <a:rPr lang="en-AU"/>
              <a:pPr/>
              <a:t>30</a:t>
            </a:fld>
            <a:endParaRPr lang="en-AU"/>
          </a:p>
        </p:txBody>
      </p:sp>
      <p:sp>
        <p:nvSpPr>
          <p:cNvPr id="53251" name="Rectangle 1026"/>
          <p:cNvSpPr>
            <a:spLocks noRot="1" noChangeArrowheads="1" noTextEdit="1"/>
          </p:cNvSpPr>
          <p:nvPr>
            <p:ph type="sldImg"/>
          </p:nvPr>
        </p:nvSpPr>
        <p:spPr>
          <a:ln/>
        </p:spPr>
      </p:sp>
      <p:sp>
        <p:nvSpPr>
          <p:cNvPr id="53252"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When a denial of service attack is detected, the first step is to identify the type of attack and hence the best approach to defend against it. Typically this involves capturing packets flowing into the organization, and analyzing them looking for common attack packet types. This may be done by organizational personnel  or ISP, depending on relevant expertise. From this analysis the type of attack is identified, and suitable filters designed to block the flow of attack packets. These have to be installed by the ISP on their routers. If the attack targets a bug on a system or application, rather than high traffic volumes, then this must be identified, and steps taken to correct it to prevent future attacks.</a:t>
            </a:r>
          </a:p>
          <a:p>
            <a:pPr eaLnBrk="1" hangingPunct="1"/>
            <a:r>
              <a:rPr lang="en-US">
                <a:latin typeface="Times" charset="0"/>
              </a:rPr>
              <a:t>The organization may also wish to ask their ISP to trace the flow of packets back in an attempt to identify their source. However if spoofed sources addresses are used, this can be difficult and time-consuming. Whether this is attempted may well depend on whether the organization intends to report the attack to the relevant law enforcement agencies. In such a case, additional evidence must be collected and actions documented to support any subsequent legal action.</a:t>
            </a:r>
          </a:p>
          <a:p>
            <a:pPr eaLnBrk="1" hangingPunct="1"/>
            <a:r>
              <a:rPr lang="en-US">
                <a:latin typeface="Times" charset="0"/>
              </a:rPr>
              <a:t>In the case of an extended, concerted, attack, it may not be possible to successfully filter enough of the attack packets to restore network connectivity. In such cases the organization needs a contingency strategy to switch to alternate backup servers, or to rapidly commission new servers at a new site with new addresses, in order to restore service. Without forward planning to achieve this, the consequence of such an attack will be extended loss of network connectivity. </a:t>
            </a:r>
          </a:p>
          <a:p>
            <a:pPr eaLnBrk="1" hangingPunct="1"/>
            <a:r>
              <a:rPr lang="en-US">
                <a:latin typeface="Times" charset="0"/>
              </a:rPr>
              <a:t>Following the immediate response, the organization’s incident response policy may specify further steps that are taken to respond to contingencies like this.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FEC158A-A038-5B4B-8593-060DEC8D5F6F}" type="slidenum">
              <a:rPr lang="en-AU"/>
              <a:pPr/>
              <a:t>2</a:t>
            </a:fld>
            <a:endParaRPr lang="en-AU"/>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This chapter explores denial of service attacks, their definition, the various forms they take, and defenses against them. Denial of service is a form of attack on the availability of some service. In the context of computer and communications security, the focus is generally on network services that are attacked over their network connection. From this definition you can see that there are several categories of resources that could be attacked:</a:t>
            </a:r>
          </a:p>
          <a:p>
            <a:pPr eaLnBrk="1" hangingPunct="1"/>
            <a:r>
              <a:rPr lang="en-US">
                <a:latin typeface="Times" charset="0"/>
                <a:cs typeface="Times New Roman" charset="0"/>
              </a:rPr>
              <a:t>• </a:t>
            </a:r>
            <a:r>
              <a:rPr lang="en-US">
                <a:latin typeface="Times" charset="0"/>
              </a:rPr>
              <a:t>network bandwidth - relates to the capacity of the network links connecting a server to the wider Internet</a:t>
            </a:r>
          </a:p>
          <a:p>
            <a:pPr eaLnBrk="1" hangingPunct="1"/>
            <a:r>
              <a:rPr lang="en-US">
                <a:latin typeface="Times" charset="0"/>
                <a:cs typeface="Times New Roman" charset="0"/>
              </a:rPr>
              <a:t>• </a:t>
            </a:r>
            <a:r>
              <a:rPr lang="en-US">
                <a:latin typeface="Times" charset="0"/>
              </a:rPr>
              <a:t>system resources - typically aims to overload or crash its network handling software</a:t>
            </a:r>
          </a:p>
          <a:p>
            <a:pPr eaLnBrk="1" hangingPunct="1"/>
            <a:r>
              <a:rPr lang="en-US">
                <a:latin typeface="Times" charset="0"/>
                <a:cs typeface="Times New Roman" charset="0"/>
              </a:rPr>
              <a:t>• </a:t>
            </a:r>
            <a:r>
              <a:rPr lang="en-US">
                <a:latin typeface="Times" charset="0"/>
              </a:rPr>
              <a:t>application resources - aim to overload the capabilities of a server and limit its ability to respond to requests from other users</a:t>
            </a:r>
          </a:p>
          <a:p>
            <a:pPr eaLnBrk="1" hangingPunct="1"/>
            <a:r>
              <a:rPr lang="en-US">
                <a:latin typeface="Times" charset="0"/>
              </a:rPr>
              <a:t>Denial of Service attacks have been a problem for many years. The 2006 CSI/FBI Computer Crime and Security Survey states that 25% of respondents experienced some form of denial of service attack in the previous 12 months. This value has varied between 25% and 40% over the previous 8 years of surveys. </a:t>
            </a:r>
          </a:p>
          <a:p>
            <a:pPr eaLnBrk="1" hangingPunct="1"/>
            <a:endParaRPr lang="en-US">
              <a:latin typeface="Times" charset="0"/>
            </a:endParaRPr>
          </a:p>
          <a:p>
            <a:pPr eaLnBrk="1" hangingPunct="1"/>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88117F0-FE7D-BA4C-8062-8FC5D6611F3C}" type="slidenum">
              <a:rPr lang="en-AU"/>
              <a:pPr/>
              <a:t>31</a:t>
            </a:fld>
            <a:endParaRPr lang="en-AU"/>
          </a:p>
        </p:txBody>
      </p:sp>
      <p:sp>
        <p:nvSpPr>
          <p:cNvPr id="55299" name="Rectangle 4"/>
          <p:cNvSpPr>
            <a:spLocks noRot="1" noChangeArrowheads="1" noTextEdit="1"/>
          </p:cNvSpPr>
          <p:nvPr>
            <p:ph type="sldImg"/>
          </p:nvPr>
        </p:nvSpPr>
        <p:spPr>
          <a:ln/>
        </p:spPr>
      </p:sp>
      <p:sp>
        <p:nvSpPr>
          <p:cNvPr id="55300" name="Rectangle 5"/>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Chapter 8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4E5A104-2207-6741-BE50-FD219F97EAB9}" type="slidenum">
              <a:rPr lang="en-AU"/>
              <a:pPr/>
              <a:t>4</a:t>
            </a:fld>
            <a:endParaRPr lang="en-AU"/>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For example, in the network shown in Figure 8.1, the attacker might use the large company’s web server to target the medium sized company with a lower capacity network connection.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071E36D-631B-DD42-9258-7076ECCDD389}" type="slidenum">
              <a:rPr lang="en-AU"/>
              <a:pPr/>
              <a:t>6</a:t>
            </a:fld>
            <a:endParaRPr lang="en-AU"/>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 common characteristic of packets used in many types of denial of service attacks, is the use of forged source addresses. This is known as source address spoofing. Given sufficiently privileged access to the network handling code on a computer system, it is easy to create packets with a forged source address (and indeed any other attribute that is desired). Given raw access to the network interface, the attacker now generates large volumes of packets. These would all have the target system as the destination address, but use randomly selected, usually different, source addresses for each packet. These packets would flow over the same path from the source towards the target system. The same congestion would result in the router connected to the final, lower capacity link. However the response packets, generated in response to those packets reaching the target system, would no longer be reflected back to the source system. Rather they would be scattered across the Internet to all the various forged source addresses. Some of these addresses might correspond to real systems, others may not be used, or not reachable. As well, the use of packets with forged source addresses means the attacking system is much harder to identify. The attack packets seem to have originated at addresses scattered across the Internet. Hence just inspecting each packet’s header is not sufficient to identify its source. Rather the flow of packets of some specific form through the routers along the path from the source to the target system must be identified.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B5E9939-AAB9-6448-A9BD-FEB6BD4B55F9}" type="slidenum">
              <a:rPr lang="en-AU"/>
              <a:pPr/>
              <a:t>8</a:t>
            </a:fld>
            <a:endParaRPr lang="en-AU"/>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Along with the basic flooding attack, the other common classic denial of service attack is the SYN spoofing attack. This attacks the ability of a network server to respond to TCP connection requests by overflowing the tables used to manage such connections. This means future connection requests from legitimate users fail, denying them access to the server. It is thus an attack on system resources, specifically the network handling code in the operating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C005DB4-EB1E-914A-ABF8-5259177B105D}" type="slidenum">
              <a:rPr lang="en-AU"/>
              <a:pPr/>
              <a:t>9</a:t>
            </a:fld>
            <a:endParaRPr lang="en-AU"/>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To understand the operation of these attacks we need to review the 3-way handshake that TCP uses to establish a connection. This is illustrated in Figure 8.2. The client system initiates the request for a TCP connection by sending a SYN packet to the server. This identifies the client’s address and port number, and supplies an initial sequence number. The server records all the details about this request in a table of known TCP connections. It then responds to the client with a SYN-ACK packet. This includes a sequence number for the server, and increments the client’s sequence number to confirm receipt of the SYN packet. Once the client receives this it sends an ACK packet to the server with an incremented server sequence number, and marks the connection as established. Likewise, when the server receives this ACK packet it also marks the connection as established. Either party may then proceed with data transfer. In practice, this ideal exchange sometimes fails. These packets are transported using IP, which is an unreliable, though best-effort, network protocol. Any of the packets might be lost in transit, as a result of congestion for example. Hence both the client and server keep track of which packets they have sent, and if no response is received in a reasonable time, will resend those packets. As a result, TCP is a reliable transport protocol, and any applications using it need not concern themselves with problems of lost or reordered packets.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C195F10-20F5-F74C-BFD9-EF2C0B4ADE3C}" type="slidenum">
              <a:rPr lang="en-AU"/>
              <a:pPr/>
              <a:t>10</a:t>
            </a:fld>
            <a:endParaRPr lang="en-AU"/>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A SYN spoofing attack exploits this behavior on the targeted server system. The attacker generates a number of SYN connection request packets with forged source addresses. For each of these the server records the details of the TCP connection request, and sends the SYN-ACK packet to the claimed source address, as shown in Figure 8.3. The server will resend the SYN-ACK packet a number of times before finally assuming the connection request has failed, and deleting the information saved concerning it. This table is typically sized on the assumption that most connection requests quickly succeed, and that a reasonable number of requests may be handled simultaneously. However in a SYN spoofing attack, the attacker directs a very large number of forged connection requests at the targeted server. These rapidly fill the table of known TCP connections on the server. Once this table is full, any future requests, including legitimate requests from other users, are rejected. The table entries will time out and be removed, which in normal network usage, corrects temporary overflow problems. However, if the attacker keeps a sufficient volume of forged requests flowing, this table will be constantly full and the server will be effectively cutoff from the Internet, unable to respond to most legitimate connection requests.</a:t>
            </a:r>
          </a:p>
          <a:p>
            <a:pPr eaLnBrk="1" hangingPunct="1"/>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B3471D5-AAB8-AB40-917D-475162BBE8F5}" type="slidenum">
              <a:rPr lang="en-AU"/>
              <a:pPr/>
              <a:t>11</a:t>
            </a:fld>
            <a:endParaRPr lang="en-AU"/>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In order to increase the usage of the known TCP connections table, the attacker ideally wishes to use addresses that will not respond to the SYN-ACK with a RST. This can be done by overloading the host that owns the chosen spoofed source address, or by simply using a wide range of random addresses. In this case, the attacker relies on the fact that there are many unused addresses on the Internet. Consequently a reasonable proportion of randomly generated addresses will not correspond to a real host.</a:t>
            </a:r>
          </a:p>
          <a:p>
            <a:pPr eaLnBrk="1" hangingPunct="1"/>
            <a:r>
              <a:rPr lang="en-US">
                <a:latin typeface="Times" charset="0"/>
              </a:rPr>
              <a:t>There is a significant difference in the volume of network traffic between a SYN spoof attack, and the basic flooding attack we discussed. The actual volume of SYN traffic can be comparatively low, nowhere near the maximum capacity of the link to the server. It simply has to be high enough to keep the known TCP connections table filled. Unlike the flooding attack, this means the attacker does not need access to a high volume network connection. In the network shown in Figure 8.1, the medium sized organization, or even a broadband home user, could successfully attack the large company server using a SYN spoofing attack.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3F925BC-B56D-B748-AFAA-86E7A065D9A1}" type="slidenum">
              <a:rPr lang="en-AU"/>
              <a:pPr/>
              <a:t>12</a:t>
            </a:fld>
            <a:endParaRPr lang="en-AU"/>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charset="0"/>
              </a:rPr>
              <a:t>Flooding attacks take a variety of forms, based on which network protocol is being used to implement the attack. Common flooding attacks use any of the ICMP, UDP or TCP SYN packet types. </a:t>
            </a:r>
          </a:p>
          <a:p>
            <a:pPr eaLnBrk="1" hangingPunct="1"/>
            <a:r>
              <a:rPr lang="en-US">
                <a:latin typeface="Times" charset="0"/>
              </a:rPr>
              <a:t>An ICMP flooding attack uses an ICMP packet, such as ICMP echo request packets in a ping flood. This type of ICMP packet was chosen since traditionally network administrators allowed such packets into their networks. More recently, many organizations have restricted the ability of these packets to pass through their firewalls. In response, attackers have started using other ICMP packet types. Since some of these should be handled to allow the correct operation of TCP/IP, they are much more likely to be allowed through an organization’s firewall. </a:t>
            </a:r>
          </a:p>
          <a:p>
            <a:pPr eaLnBrk="1" hangingPunct="1"/>
            <a:r>
              <a:rPr lang="en-US">
                <a:latin typeface="Times" charset="0"/>
              </a:rPr>
              <a:t>An alternative to using ICMP packets is to use UDP packets directed to some port number, and hence potential service, on the target system. Spoofed source addresses are normally used if the attack is generated using a single source system, for the same reasons as with ICMP attacks. </a:t>
            </a:r>
          </a:p>
          <a:p>
            <a:pPr eaLnBrk="1" hangingPunct="1"/>
            <a:r>
              <a:rPr lang="en-US">
                <a:latin typeface="Times" charset="0"/>
              </a:rPr>
              <a:t>Another alternative is to send TCP packets to the target system. Most likely these would be normal TCP connection requests, with either real or spoofed source addresses. In this case, it is the total volume of packets that is the aim of the attack, rather than specifically targeting the system code. This is the difference between a SYN spoofing attack and a SYN flooding attack. </a:t>
            </a:r>
          </a:p>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C46F9399-F2BD-4D41-B3E8-11C9E24DE47B}" type="datetimeFigureOut">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375162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F9399-F2BD-4D41-B3E8-11C9E24DE47B}" type="datetimeFigureOut">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64424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F9399-F2BD-4D41-B3E8-11C9E24DE47B}" type="datetimeFigureOut">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656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C46F9399-F2BD-4D41-B3E8-11C9E24DE47B}" type="datetimeFigureOut">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304159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C46F9399-F2BD-4D41-B3E8-11C9E24DE47B}" type="datetimeFigureOut">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29693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C46F9399-F2BD-4D41-B3E8-11C9E24DE47B}" type="datetimeFigureOut">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25103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C46F9399-F2BD-4D41-B3E8-11C9E24DE47B}" type="datetimeFigureOut">
              <a:rPr lang="en-US" smtClean="0"/>
              <a:t>6/5/19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422167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C46F9399-F2BD-4D41-B3E8-11C9E24DE47B}" type="datetimeFigureOut">
              <a:rPr lang="en-US" smtClean="0"/>
              <a:t>6/5/19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309494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F9399-F2BD-4D41-B3E8-11C9E24DE47B}" type="datetimeFigureOut">
              <a:rPr lang="en-US" smtClean="0"/>
              <a:t>6/5/19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208265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F9399-F2BD-4D41-B3E8-11C9E24DE47B}" type="datetimeFigureOut">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421316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F9399-F2BD-4D41-B3E8-11C9E24DE47B}" type="datetimeFigureOut">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E9690-BC33-F444-AE9F-EC994817CDBA}" type="slidenum">
              <a:rPr lang="en-US" smtClean="0"/>
              <a:t>‹#›</a:t>
            </a:fld>
            <a:endParaRPr lang="en-US"/>
          </a:p>
        </p:txBody>
      </p:sp>
    </p:spTree>
    <p:extLst>
      <p:ext uri="{BB962C8B-B14F-4D97-AF65-F5344CB8AC3E}">
        <p14:creationId xmlns:p14="http://schemas.microsoft.com/office/powerpoint/2010/main" val="2253810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F9399-F2BD-4D41-B3E8-11C9E24DE47B}" type="datetimeFigureOut">
              <a:rPr lang="en-US" smtClean="0"/>
              <a:t>6/5/19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E9690-BC33-F444-AE9F-EC994817CDBA}" type="slidenum">
              <a:rPr lang="en-US" smtClean="0"/>
              <a:t>‹#›</a:t>
            </a:fld>
            <a:endParaRPr lang="en-US"/>
          </a:p>
        </p:txBody>
      </p:sp>
    </p:spTree>
    <p:extLst>
      <p:ext uri="{BB962C8B-B14F-4D97-AF65-F5344CB8AC3E}">
        <p14:creationId xmlns:p14="http://schemas.microsoft.com/office/powerpoint/2010/main" val="184066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25415" y="457199"/>
            <a:ext cx="7244862" cy="3519769"/>
          </a:xfrm>
        </p:spPr>
        <p:txBody>
          <a:bodyPr>
            <a:normAutofit/>
          </a:bodyPr>
          <a:lstStyle/>
          <a:p>
            <a:r>
              <a:rPr kumimoji="1" lang="en-US" b="1" dirty="0">
                <a:latin typeface="Trebuchet MS" charset="0"/>
                <a:cs typeface="Lucida Sans Unicode" charset="0"/>
              </a:rPr>
              <a:t>Computer Security: Principles and </a:t>
            </a:r>
            <a:r>
              <a:rPr kumimoji="1" lang="en-US" b="1" dirty="0" smtClean="0">
                <a:latin typeface="Trebuchet MS" charset="0"/>
                <a:cs typeface="Lucida Sans Unicode" charset="0"/>
              </a:rPr>
              <a:t>Practice</a:t>
            </a:r>
            <a:br>
              <a:rPr kumimoji="1" lang="en-US" b="1" dirty="0" smtClean="0">
                <a:latin typeface="Trebuchet MS" charset="0"/>
                <a:cs typeface="Lucida Sans Unicode" charset="0"/>
              </a:rPr>
            </a:br>
            <a:r>
              <a:rPr kumimoji="1" lang="en-US" sz="3200" b="1" i="1" dirty="0">
                <a:latin typeface="Trebuchet MS" charset="0"/>
                <a:cs typeface="Lucida Sans Unicode" charset="0"/>
              </a:rPr>
              <a:t/>
            </a:r>
            <a:br>
              <a:rPr kumimoji="1" lang="en-US" sz="3200" b="1" i="1" dirty="0">
                <a:latin typeface="Trebuchet MS" charset="0"/>
                <a:cs typeface="Lucida Sans Unicode" charset="0"/>
              </a:rPr>
            </a:br>
            <a:r>
              <a:rPr kumimoji="1" lang="en-US" sz="3200" b="1" i="1" dirty="0" err="1" smtClean="0">
                <a:latin typeface="Trebuchet MS" charset="0"/>
                <a:cs typeface="Lucida Sans Unicode" charset="0"/>
              </a:rPr>
              <a:t>Lawrie</a:t>
            </a:r>
            <a:r>
              <a:rPr kumimoji="1" lang="en-US" sz="3200" b="1" i="1" dirty="0" smtClean="0">
                <a:latin typeface="Trebuchet MS" charset="0"/>
                <a:cs typeface="Lucida Sans Unicode" charset="0"/>
              </a:rPr>
              <a:t> Brown and William Stallings</a:t>
            </a:r>
            <a:endParaRPr lang="en-AU" b="1" i="1" dirty="0">
              <a:latin typeface="Trebuchet MS" charset="0"/>
              <a:cs typeface="Lucida Sans Unicode" charset="0"/>
            </a:endParaRPr>
          </a:p>
        </p:txBody>
      </p:sp>
      <p:sp>
        <p:nvSpPr>
          <p:cNvPr id="4099" name="Rectangle 3"/>
          <p:cNvSpPr>
            <a:spLocks noGrp="1" noChangeArrowheads="1"/>
          </p:cNvSpPr>
          <p:nvPr>
            <p:ph type="subTitle" idx="1"/>
          </p:nvPr>
        </p:nvSpPr>
        <p:spPr>
          <a:xfrm>
            <a:off x="1115158" y="3500438"/>
            <a:ext cx="7178919" cy="2057400"/>
          </a:xfrm>
        </p:spPr>
        <p:txBody>
          <a:bodyPr/>
          <a:lstStyle/>
          <a:p>
            <a:pPr eaLnBrk="1" hangingPunct="1"/>
            <a:r>
              <a:rPr lang="en-AU" dirty="0">
                <a:solidFill>
                  <a:schemeClr val="bg1"/>
                </a:solidFill>
                <a:latin typeface="Trebuchet MS" charset="0"/>
                <a:cs typeface="Lucida Sans Unicode" charset="0"/>
              </a:rPr>
              <a:t>EECS710: Information Security</a:t>
            </a:r>
          </a:p>
          <a:p>
            <a:pPr eaLnBrk="1" hangingPunct="1"/>
            <a:r>
              <a:rPr lang="en-AU" dirty="0">
                <a:solidFill>
                  <a:schemeClr val="bg1"/>
                </a:solidFill>
                <a:latin typeface="Trebuchet MS" charset="0"/>
                <a:cs typeface="Lucida Sans Unicode" charset="0"/>
              </a:rPr>
              <a:t>Professor </a:t>
            </a:r>
            <a:r>
              <a:rPr lang="en-AU" dirty="0" err="1">
                <a:solidFill>
                  <a:schemeClr val="bg1"/>
                </a:solidFill>
                <a:latin typeface="Trebuchet MS" charset="0"/>
                <a:cs typeface="Lucida Sans Unicode" charset="0"/>
              </a:rPr>
              <a:t>Hossein</a:t>
            </a:r>
            <a:r>
              <a:rPr lang="en-AU" dirty="0">
                <a:solidFill>
                  <a:schemeClr val="bg1"/>
                </a:solidFill>
                <a:latin typeface="Trebuchet MS" charset="0"/>
                <a:cs typeface="Lucida Sans Unicode" charset="0"/>
              </a:rPr>
              <a:t> </a:t>
            </a:r>
            <a:r>
              <a:rPr lang="en-AU" dirty="0" err="1">
                <a:solidFill>
                  <a:schemeClr val="bg1"/>
                </a:solidFill>
                <a:latin typeface="Trebuchet MS" charset="0"/>
                <a:cs typeface="Lucida Sans Unicode" charset="0"/>
              </a:rPr>
              <a:t>Saiedian</a:t>
            </a:r>
            <a:endParaRPr lang="en-AU" dirty="0">
              <a:solidFill>
                <a:schemeClr val="bg1"/>
              </a:solidFill>
              <a:latin typeface="Trebuchet MS" charset="0"/>
              <a:cs typeface="Lucida Sans Unicode" charset="0"/>
            </a:endParaRPr>
          </a:p>
          <a:p>
            <a:pPr eaLnBrk="1" hangingPunct="1"/>
            <a:r>
              <a:rPr lang="en-AU" dirty="0">
                <a:solidFill>
                  <a:schemeClr val="bg1"/>
                </a:solidFill>
                <a:latin typeface="Trebuchet MS" charset="0"/>
                <a:cs typeface="Lucida Sans Unicode" charset="0"/>
              </a:rPr>
              <a:t>Fall 2014</a:t>
            </a:r>
          </a:p>
        </p:txBody>
      </p:sp>
      <p:sp>
        <p:nvSpPr>
          <p:cNvPr id="201732" name="Text Box 4"/>
          <p:cNvSpPr txBox="1">
            <a:spLocks noChangeArrowheads="1"/>
          </p:cNvSpPr>
          <p:nvPr/>
        </p:nvSpPr>
        <p:spPr bwMode="auto">
          <a:xfrm>
            <a:off x="1049215" y="3976969"/>
            <a:ext cx="684627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defRPr/>
            </a:pPr>
            <a:r>
              <a:rPr lang="en-US" altLang="en-US" b="1" dirty="0">
                <a:solidFill>
                  <a:srgbClr val="002060"/>
                </a:solidFill>
                <a:effectLst>
                  <a:outerShdw blurRad="38100" dist="38100" dir="2700000" algn="tl">
                    <a:srgbClr val="C0C0C0"/>
                  </a:outerShdw>
                </a:effectLst>
                <a:latin typeface="Calibri" panose="020F0502020204030204" pitchFamily="34" charset="0"/>
                <a:ea typeface="+mn-ea"/>
                <a:cs typeface="Arial" panose="020B0604020202020204" pitchFamily="34" charset="0"/>
              </a:rPr>
              <a:t>Chapter 7: Denial-of-Service Attacks</a:t>
            </a:r>
            <a:endParaRPr kumimoji="1" lang="en-US" altLang="en-US" b="1" dirty="0">
              <a:solidFill>
                <a:srgbClr val="002060"/>
              </a:solidFill>
              <a:effectLst>
                <a:outerShdw blurRad="38100" dist="38100" dir="2700000" algn="tl">
                  <a:srgbClr val="C0C0C0"/>
                </a:outerShdw>
              </a:effectLst>
              <a:latin typeface="Calibri" panose="020F050202020403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9265" t="7159" r="9265" b="39375"/>
          <a:stretch>
            <a:fillRect/>
          </a:stretch>
        </p:blipFill>
        <p:spPr bwMode="auto">
          <a:xfrm>
            <a:off x="1647093" y="836613"/>
            <a:ext cx="5697415" cy="48387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pPr eaLnBrk="1" hangingPunct="1"/>
            <a:r>
              <a:rPr lang="en-US">
                <a:latin typeface="Trebuchet MS" charset="0"/>
                <a:cs typeface="Lucida Sans Unicode" charset="0"/>
              </a:rPr>
              <a:t>SYN spoofing attack</a:t>
            </a:r>
          </a:p>
        </p:txBody>
      </p:sp>
      <p:sp>
        <p:nvSpPr>
          <p:cNvPr id="19460" name="TextBox 1"/>
          <p:cNvSpPr txBox="1">
            <a:spLocks noChangeArrowheads="1"/>
          </p:cNvSpPr>
          <p:nvPr/>
        </p:nvSpPr>
        <p:spPr bwMode="auto">
          <a:xfrm>
            <a:off x="668216" y="5510213"/>
            <a:ext cx="76918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r>
              <a:rPr lang="en-US" sz="2000">
                <a:solidFill>
                  <a:srgbClr val="FF0000"/>
                </a:solidFill>
                <a:latin typeface="Arial" charset="0"/>
              </a:rPr>
              <a:t>assumption: most connections succeed and thus table cleared quickly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atin typeface="Trebuchet MS" charset="0"/>
                <a:cs typeface="Lucida Sans Unicode" charset="0"/>
              </a:rPr>
              <a:t>SYN spoofing attack: attacker’s source</a:t>
            </a:r>
          </a:p>
        </p:txBody>
      </p:sp>
      <p:sp>
        <p:nvSpPr>
          <p:cNvPr id="21507" name="Rectangle 3"/>
          <p:cNvSpPr>
            <a:spLocks noGrp="1" noChangeArrowheads="1"/>
          </p:cNvSpPr>
          <p:nvPr>
            <p:ph type="body" idx="1"/>
          </p:nvPr>
        </p:nvSpPr>
        <p:spPr/>
        <p:txBody>
          <a:bodyPr>
            <a:normAutofit fontScale="92500" lnSpcReduction="10000"/>
          </a:bodyPr>
          <a:lstStyle/>
          <a:p>
            <a:pPr eaLnBrk="1" hangingPunct="1"/>
            <a:r>
              <a:rPr lang="en-US">
                <a:latin typeface="Trebuchet MS" charset="0"/>
                <a:cs typeface="Lucida Sans Unicode" charset="0"/>
              </a:rPr>
              <a:t>Attacker often uses either</a:t>
            </a:r>
          </a:p>
          <a:p>
            <a:pPr lvl="1" eaLnBrk="1" hangingPunct="1"/>
            <a:r>
              <a:rPr lang="en-US">
                <a:latin typeface="Trebuchet MS" charset="0"/>
                <a:ea typeface="Lucida Sans Unicode" charset="0"/>
                <a:cs typeface="Lucida Sans Unicode" charset="0"/>
              </a:rPr>
              <a:t>random source addresses (addresses that may not exist)</a:t>
            </a:r>
          </a:p>
          <a:p>
            <a:pPr lvl="1" eaLnBrk="1" hangingPunct="1"/>
            <a:r>
              <a:rPr lang="en-US">
                <a:latin typeface="Trebuchet MS" charset="0"/>
                <a:ea typeface="Lucida Sans Unicode" charset="0"/>
                <a:cs typeface="Lucida Sans Unicode" charset="0"/>
              </a:rPr>
              <a:t>or that of an overloaded server (that may not send a RST)</a:t>
            </a:r>
          </a:p>
          <a:p>
            <a:pPr lvl="1" eaLnBrk="1" hangingPunct="1"/>
            <a:r>
              <a:rPr lang="en-US">
                <a:latin typeface="Trebuchet MS" charset="0"/>
                <a:ea typeface="Lucida Sans Unicode" charset="0"/>
                <a:cs typeface="Lucida Sans Unicode" charset="0"/>
              </a:rPr>
              <a:t>to block return of (most) reset packets</a:t>
            </a:r>
          </a:p>
          <a:p>
            <a:pPr eaLnBrk="1" hangingPunct="1"/>
            <a:r>
              <a:rPr lang="en-US">
                <a:latin typeface="Trebuchet MS" charset="0"/>
                <a:cs typeface="Lucida Sans Unicode" charset="0"/>
              </a:rPr>
              <a:t>Has much lower traffic volume</a:t>
            </a:r>
          </a:p>
          <a:p>
            <a:pPr lvl="1" eaLnBrk="1" hangingPunct="1"/>
            <a:r>
              <a:rPr lang="en-US">
                <a:latin typeface="Trebuchet MS" charset="0"/>
                <a:ea typeface="Lucida Sans Unicode" charset="0"/>
                <a:cs typeface="Lucida Sans Unicode" charset="0"/>
              </a:rPr>
              <a:t>attacker can be on a much lower capacity link</a:t>
            </a:r>
          </a:p>
          <a:p>
            <a:pPr eaLnBrk="1" hangingPunct="1"/>
            <a:r>
              <a:rPr lang="en-US">
                <a:solidFill>
                  <a:srgbClr val="FF0000"/>
                </a:solidFill>
                <a:latin typeface="Trebuchet MS" charset="0"/>
                <a:cs typeface="Lucida Sans Unicode" charset="0"/>
              </a:rPr>
              <a:t>Objective: uses addresses that will not respond to the SYN-ACK with a RST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Trebuchet MS" charset="0"/>
                <a:cs typeface="Lucida Sans Unicode" charset="0"/>
              </a:rPr>
              <a:t>Types of flooding attacks</a:t>
            </a:r>
          </a:p>
        </p:txBody>
      </p:sp>
      <p:sp>
        <p:nvSpPr>
          <p:cNvPr id="12291" name="Rectangle 3"/>
          <p:cNvSpPr>
            <a:spLocks noGrp="1" noChangeArrowheads="1"/>
          </p:cNvSpPr>
          <p:nvPr>
            <p:ph type="body" idx="1"/>
          </p:nvPr>
        </p:nvSpPr>
        <p:spPr>
          <a:xfrm>
            <a:off x="457200" y="1346200"/>
            <a:ext cx="8229600" cy="4953000"/>
          </a:xfrm>
        </p:spPr>
        <p:txBody>
          <a:bodyPr>
            <a:normAutofit fontScale="85000" lnSpcReduction="20000"/>
          </a:bodyPr>
          <a:lstStyle/>
          <a:p>
            <a:pPr eaLnBrk="1" hangingPunct="1">
              <a:defRPr/>
            </a:pPr>
            <a:r>
              <a:rPr lang="en-US" altLang="en-US" dirty="0" smtClean="0">
                <a:ea typeface="+mn-ea"/>
              </a:rPr>
              <a:t>Classified based on network protocol used</a:t>
            </a:r>
          </a:p>
          <a:p>
            <a:pPr eaLnBrk="1" hangingPunct="1">
              <a:defRPr/>
            </a:pPr>
            <a:r>
              <a:rPr lang="en-US" altLang="en-US" dirty="0" smtClean="0">
                <a:ea typeface="+mn-ea"/>
              </a:rPr>
              <a:t>Objective: to overload the network capacity on some link to a server</a:t>
            </a:r>
          </a:p>
          <a:p>
            <a:pPr eaLnBrk="1" hangingPunct="1">
              <a:defRPr/>
            </a:pPr>
            <a:r>
              <a:rPr lang="en-US" altLang="en-US" dirty="0" smtClean="0">
                <a:ea typeface="+mn-ea"/>
              </a:rPr>
              <a:t>Virtually any type of network packet can be used</a:t>
            </a:r>
          </a:p>
          <a:p>
            <a:pPr eaLnBrk="1" hangingPunct="1">
              <a:defRPr/>
            </a:pPr>
            <a:r>
              <a:rPr lang="en-US" altLang="en-US" dirty="0" smtClean="0">
                <a:ea typeface="+mn-ea"/>
              </a:rPr>
              <a:t>ICMP Flood</a:t>
            </a:r>
          </a:p>
          <a:p>
            <a:pPr lvl="1" eaLnBrk="1" hangingPunct="1">
              <a:defRPr/>
            </a:pPr>
            <a:r>
              <a:rPr lang="en-US" altLang="en-US" dirty="0"/>
              <a:t>U</a:t>
            </a:r>
            <a:r>
              <a:rPr lang="en-US" altLang="en-US" dirty="0" smtClean="0"/>
              <a:t>ses ICMP packets, </a:t>
            </a:r>
            <a:r>
              <a:rPr lang="en-US" altLang="en-US" dirty="0" err="1" smtClean="0"/>
              <a:t>eg</a:t>
            </a:r>
            <a:r>
              <a:rPr lang="en-US" altLang="en-US" dirty="0" smtClean="0"/>
              <a:t> ping (echo) request</a:t>
            </a:r>
          </a:p>
          <a:p>
            <a:pPr lvl="1" eaLnBrk="1" hangingPunct="1">
              <a:defRPr/>
            </a:pPr>
            <a:r>
              <a:rPr lang="en-US" altLang="en-US" dirty="0"/>
              <a:t>T</a:t>
            </a:r>
            <a:r>
              <a:rPr lang="en-US" altLang="en-US" dirty="0" smtClean="0"/>
              <a:t>ypically allowed through, some required</a:t>
            </a:r>
          </a:p>
          <a:p>
            <a:pPr eaLnBrk="1" hangingPunct="1">
              <a:defRPr/>
            </a:pPr>
            <a:r>
              <a:rPr lang="en-US" altLang="en-US" dirty="0" smtClean="0">
                <a:ea typeface="+mn-ea"/>
              </a:rPr>
              <a:t>UDP Flood</a:t>
            </a:r>
          </a:p>
          <a:p>
            <a:pPr lvl="1" eaLnBrk="1" hangingPunct="1">
              <a:defRPr/>
            </a:pPr>
            <a:r>
              <a:rPr lang="en-US" altLang="en-US" dirty="0"/>
              <a:t>A</a:t>
            </a:r>
            <a:r>
              <a:rPr lang="en-US" altLang="en-US" dirty="0" smtClean="0"/>
              <a:t>lternative uses UDP packets to random ports (even if no service is available, attacker achieves its goal)</a:t>
            </a:r>
          </a:p>
          <a:p>
            <a:pPr eaLnBrk="1" hangingPunct="1">
              <a:defRPr/>
            </a:pPr>
            <a:r>
              <a:rPr lang="en-US" altLang="en-US" dirty="0" smtClean="0">
                <a:ea typeface="+mn-ea"/>
              </a:rPr>
              <a:t>TCP SYN Flood </a:t>
            </a:r>
            <a:r>
              <a:rPr lang="en-US" altLang="en-US" dirty="0" smtClean="0">
                <a:solidFill>
                  <a:srgbClr val="FF0000"/>
                </a:solidFill>
                <a:ea typeface="+mn-ea"/>
              </a:rPr>
              <a:t>(SYN spoof vs SYN flood)</a:t>
            </a:r>
          </a:p>
          <a:p>
            <a:pPr lvl="1" eaLnBrk="1" hangingPunct="1">
              <a:defRPr/>
            </a:pPr>
            <a:r>
              <a:rPr lang="en-US" altLang="en-US" dirty="0" smtClean="0"/>
              <a:t>Sends TCP SYN (connection request) packets</a:t>
            </a:r>
          </a:p>
          <a:p>
            <a:pPr lvl="1" eaLnBrk="1" hangingPunct="1">
              <a:defRPr/>
            </a:pPr>
            <a:r>
              <a:rPr lang="en-US" altLang="en-US" dirty="0"/>
              <a:t>B</a:t>
            </a:r>
            <a:r>
              <a:rPr lang="en-US" altLang="en-US" dirty="0" smtClean="0"/>
              <a:t>ut for volume attack  </a:t>
            </a:r>
          </a:p>
        </p:txBody>
      </p:sp>
      <p:pic>
        <p:nvPicPr>
          <p:cNvPr id="23556" name="Picture 5" descr="http://www.networkuptime.com/nmap/images/PE_p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20" y="3068638"/>
            <a:ext cx="283698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Trebuchet MS" charset="0"/>
                <a:cs typeface="Lucida Sans Unicode" charset="0"/>
              </a:rPr>
              <a:t>UDP packet</a:t>
            </a:r>
          </a:p>
        </p:txBody>
      </p:sp>
      <p:sp>
        <p:nvSpPr>
          <p:cNvPr id="25603" name="Content Placeholder 2"/>
          <p:cNvSpPr>
            <a:spLocks noGrp="1"/>
          </p:cNvSpPr>
          <p:nvPr>
            <p:ph idx="1"/>
          </p:nvPr>
        </p:nvSpPr>
        <p:spPr>
          <a:xfrm>
            <a:off x="457200" y="1600200"/>
            <a:ext cx="5511312" cy="4267200"/>
          </a:xfrm>
        </p:spPr>
        <p:txBody>
          <a:bodyPr>
            <a:normAutofit fontScale="92500" lnSpcReduction="20000"/>
          </a:bodyPr>
          <a:lstStyle/>
          <a:p>
            <a:r>
              <a:rPr lang="en-US">
                <a:latin typeface="Trebuchet MS" charset="0"/>
                <a:cs typeface="Lucida Sans Unicode" charset="0"/>
              </a:rPr>
              <a:t>User Datagram Protocol (UDP) is a component of the IP suite and allows computer applications to send messages</a:t>
            </a:r>
          </a:p>
          <a:p>
            <a:r>
              <a:rPr lang="en-US">
                <a:latin typeface="Trebuchet MS" charset="0"/>
                <a:cs typeface="Lucida Sans Unicode" charset="0"/>
              </a:rPr>
              <a:t>A UDP can be directed at practically any service (port); if service is unavailable, the packet is discarded but the attacker objective is achieved</a:t>
            </a:r>
          </a:p>
        </p:txBody>
      </p:sp>
      <p:sp>
        <p:nvSpPr>
          <p:cNvPr id="25604" name="Slide Number Placeholder 3"/>
          <p:cNvSpPr>
            <a:spLocks noGrp="1"/>
          </p:cNvSpPr>
          <p:nvPr>
            <p:ph type="sldNum" sz="quarter" idx="4294967295"/>
          </p:nvPr>
        </p:nvSpPr>
        <p:spPr bwMode="auto">
          <a:xfrm>
            <a:off x="3886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fld id="{E3EAA005-DDB1-7649-8D95-FF11CF104C3E}" type="slidenum">
              <a:rPr lang="en-US" sz="3600">
                <a:solidFill>
                  <a:schemeClr val="tx1"/>
                </a:solidFill>
                <a:latin typeface="Arial" charset="0"/>
              </a:rPr>
              <a:pPr eaLnBrk="1" hangingPunct="1"/>
              <a:t>13</a:t>
            </a:fld>
            <a:endParaRPr lang="en-US" sz="3600">
              <a:solidFill>
                <a:schemeClr val="tx1"/>
              </a:solidFill>
              <a:latin typeface="Arial" charset="0"/>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70" y="1679575"/>
            <a:ext cx="3179885"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Trebuchet MS" charset="0"/>
                <a:cs typeface="Lucida Sans Unicode" charset="0"/>
              </a:rPr>
              <a:t>Distributed </a:t>
            </a:r>
            <a:r>
              <a:rPr kumimoji="1" lang="en-GB">
                <a:latin typeface="Trebuchet MS" charset="0"/>
                <a:cs typeface="Lucida Sans Unicode" charset="0"/>
              </a:rPr>
              <a:t>DoS attacks</a:t>
            </a:r>
            <a:endParaRPr kumimoji="1" lang="en-US" sz="4000">
              <a:latin typeface="Trebuchet MS" charset="0"/>
              <a:cs typeface="Lucida Sans Unicode" charset="0"/>
            </a:endParaRPr>
          </a:p>
        </p:txBody>
      </p:sp>
      <p:sp>
        <p:nvSpPr>
          <p:cNvPr id="26627" name="Rectangle 3"/>
          <p:cNvSpPr>
            <a:spLocks noGrp="1" noChangeArrowheads="1"/>
          </p:cNvSpPr>
          <p:nvPr>
            <p:ph type="body" idx="1"/>
          </p:nvPr>
        </p:nvSpPr>
        <p:spPr>
          <a:xfrm>
            <a:off x="457200" y="1676400"/>
            <a:ext cx="8229600" cy="4876800"/>
          </a:xfrm>
        </p:spPr>
        <p:txBody>
          <a:bodyPr>
            <a:normAutofit lnSpcReduction="10000"/>
          </a:bodyPr>
          <a:lstStyle/>
          <a:p>
            <a:pPr eaLnBrk="1" hangingPunct="1"/>
            <a:r>
              <a:rPr lang="en-US">
                <a:latin typeface="Trebuchet MS" charset="0"/>
                <a:cs typeface="Lucida Sans Unicode" charset="0"/>
              </a:rPr>
              <a:t>Have limited volume if single source used</a:t>
            </a:r>
          </a:p>
          <a:p>
            <a:pPr eaLnBrk="1" hangingPunct="1"/>
            <a:r>
              <a:rPr lang="en-US">
                <a:latin typeface="Trebuchet MS" charset="0"/>
                <a:cs typeface="Lucida Sans Unicode" charset="0"/>
              </a:rPr>
              <a:t>Multiple systems allow much higher traffic volumes to form a distributed </a:t>
            </a:r>
            <a:r>
              <a:rPr kumimoji="1" lang="en-GB">
                <a:latin typeface="Trebuchet MS" charset="0"/>
                <a:cs typeface="Lucida Sans Unicode" charset="0"/>
              </a:rPr>
              <a:t>DoS (DDoS) attack</a:t>
            </a:r>
            <a:endParaRPr lang="en-US">
              <a:latin typeface="Trebuchet MS" charset="0"/>
              <a:cs typeface="Lucida Sans Unicode" charset="0"/>
            </a:endParaRPr>
          </a:p>
          <a:p>
            <a:pPr eaLnBrk="1" hangingPunct="1"/>
            <a:r>
              <a:rPr lang="en-US">
                <a:latin typeface="Trebuchet MS" charset="0"/>
                <a:cs typeface="Lucida Sans Unicode" charset="0"/>
              </a:rPr>
              <a:t>Often compromised PC’s/workstations</a:t>
            </a:r>
          </a:p>
          <a:p>
            <a:pPr lvl="1" eaLnBrk="1" hangingPunct="1"/>
            <a:r>
              <a:rPr lang="en-US">
                <a:latin typeface="Trebuchet MS" charset="0"/>
                <a:ea typeface="Lucida Sans Unicode" charset="0"/>
                <a:cs typeface="Lucida Sans Unicode" charset="0"/>
              </a:rPr>
              <a:t>Zombies with backdoor programs installed</a:t>
            </a:r>
          </a:p>
          <a:p>
            <a:pPr lvl="1" eaLnBrk="1" hangingPunct="1"/>
            <a:r>
              <a:rPr lang="en-US">
                <a:latin typeface="Trebuchet MS" charset="0"/>
                <a:ea typeface="Lucida Sans Unicode" charset="0"/>
                <a:cs typeface="Lucida Sans Unicode" charset="0"/>
              </a:rPr>
              <a:t>Forming a botnet</a:t>
            </a:r>
          </a:p>
          <a:p>
            <a:pPr eaLnBrk="1" hangingPunct="1"/>
            <a:r>
              <a:rPr lang="en-US">
                <a:latin typeface="Trebuchet MS" charset="0"/>
                <a:cs typeface="Lucida Sans Unicode" charset="0"/>
              </a:rPr>
              <a:t>Example: Tribe Flood Network (TFN), TFN2K</a:t>
            </a:r>
          </a:p>
          <a:p>
            <a:pPr lvl="1" eaLnBrk="1" hangingPunct="1"/>
            <a:r>
              <a:rPr lang="en-US">
                <a:latin typeface="Trebuchet MS" charset="0"/>
                <a:ea typeface="Lucida Sans Unicode" charset="0"/>
                <a:cs typeface="Lucida Sans Unicode" charset="0"/>
              </a:rPr>
              <a:t>did ICMP, SYN, UDPF and ICMP floods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Trebuchet MS" charset="0"/>
                <a:cs typeface="Lucida Sans Unicode" charset="0"/>
              </a:rPr>
              <a:t>DDoS control hierarchy</a:t>
            </a:r>
          </a:p>
        </p:txBody>
      </p:sp>
      <p:pic>
        <p:nvPicPr>
          <p:cNvPr id="28675" name="Picture 4"/>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9265" t="14319" r="9265" b="46535"/>
          <a:stretch>
            <a:fillRect/>
          </a:stretch>
        </p:blipFill>
        <p:spPr bwMode="auto">
          <a:xfrm>
            <a:off x="1447800" y="1905000"/>
            <a:ext cx="6330462" cy="39370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p:cNvSpPr txBox="1">
            <a:spLocks noChangeArrowheads="1"/>
          </p:cNvSpPr>
          <p:nvPr/>
        </p:nvSpPr>
        <p:spPr bwMode="auto">
          <a:xfrm>
            <a:off x="1408076" y="1308100"/>
            <a:ext cx="63278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algn="ctr" eaLnBrk="1" hangingPunct="1"/>
            <a:r>
              <a:rPr lang="en-US" sz="2000">
                <a:solidFill>
                  <a:srgbClr val="FF0000"/>
                </a:solidFill>
                <a:latin typeface="Arial" charset="0"/>
              </a:rPr>
              <a:t>Attacker sends one command to the handler zombies;</a:t>
            </a:r>
          </a:p>
          <a:p>
            <a:pPr algn="ctr" eaLnBrk="1" hangingPunct="1"/>
            <a:r>
              <a:rPr lang="en-US" sz="2000">
                <a:solidFill>
                  <a:srgbClr val="FF0000"/>
                </a:solidFill>
                <a:latin typeface="Arial" charset="0"/>
              </a:rPr>
              <a:t>the handler forwards to other handlers, agents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atin typeface="Trebuchet MS" charset="0"/>
                <a:cs typeface="Lucida Sans Unicode" charset="0"/>
              </a:rPr>
              <a:t>Application-based bandwidth attacks</a:t>
            </a:r>
          </a:p>
        </p:txBody>
      </p:sp>
      <p:sp>
        <p:nvSpPr>
          <p:cNvPr id="30723" name="Content Placeholder 2"/>
          <p:cNvSpPr>
            <a:spLocks noGrp="1"/>
          </p:cNvSpPr>
          <p:nvPr>
            <p:ph idx="1"/>
          </p:nvPr>
        </p:nvSpPr>
        <p:spPr/>
        <p:txBody>
          <a:bodyPr>
            <a:normAutofit fontScale="92500"/>
          </a:bodyPr>
          <a:lstStyle/>
          <a:p>
            <a:r>
              <a:rPr lang="en-US">
                <a:latin typeface="Trebuchet MS" charset="0"/>
                <a:cs typeface="Lucida Sans Unicode" charset="0"/>
              </a:rPr>
              <a:t>Force the victim system to execute resource-consuming operations (e.g., searches, complex DB queries)</a:t>
            </a:r>
          </a:p>
          <a:p>
            <a:r>
              <a:rPr lang="en-US">
                <a:latin typeface="Trebuchet MS" charset="0"/>
                <a:cs typeface="Lucida Sans Unicode" charset="0"/>
              </a:rPr>
              <a:t>VoIP Session Initiation Protocol (SIP)  flood (see Figure 7.5): attacker sends many INVITE requests; major burden on the proxies</a:t>
            </a:r>
          </a:p>
          <a:p>
            <a:pPr lvl="1"/>
            <a:r>
              <a:rPr lang="en-US">
                <a:latin typeface="Trebuchet MS" charset="0"/>
                <a:ea typeface="Lucida Sans Unicode" charset="0"/>
                <a:cs typeface="Lucida Sans Unicode" charset="0"/>
              </a:rPr>
              <a:t>server resources depleted while handling requests</a:t>
            </a:r>
          </a:p>
          <a:p>
            <a:pPr lvl="1"/>
            <a:r>
              <a:rPr lang="en-US">
                <a:latin typeface="Trebuchet MS" charset="0"/>
                <a:ea typeface="Lucida Sans Unicode" charset="0"/>
                <a:cs typeface="Lucida Sans Unicode" charset="0"/>
              </a:rPr>
              <a:t>bandwidth capacity is consumed</a:t>
            </a:r>
          </a:p>
        </p:txBody>
      </p:sp>
      <p:sp>
        <p:nvSpPr>
          <p:cNvPr id="30724" name="Slide Number Placeholder 3"/>
          <p:cNvSpPr>
            <a:spLocks noGrp="1"/>
          </p:cNvSpPr>
          <p:nvPr>
            <p:ph type="sldNum" sz="quarter" idx="4294967295"/>
          </p:nvPr>
        </p:nvSpPr>
        <p:spPr bwMode="auto">
          <a:xfrm>
            <a:off x="3886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fld id="{74B3E4DA-060F-784D-9EFA-8070AB5C6AAF}" type="slidenum">
              <a:rPr lang="en-US" sz="3600">
                <a:solidFill>
                  <a:schemeClr val="tx1"/>
                </a:solidFill>
                <a:latin typeface="Arial" charset="0"/>
              </a:rPr>
              <a:pPr eaLnBrk="1" hangingPunct="1"/>
              <a:t>16</a:t>
            </a:fld>
            <a:endParaRPr lang="en-US" sz="360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424" y="620714"/>
            <a:ext cx="5383823"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normAutofit fontScale="90000"/>
          </a:bodyPr>
          <a:lstStyle/>
          <a:p>
            <a:r>
              <a:rPr lang="en-US">
                <a:latin typeface="Trebuchet MS" charset="0"/>
                <a:cs typeface="Lucida Sans Unicode" charset="0"/>
              </a:rPr>
              <a:t>SIP invite</a:t>
            </a:r>
            <a:br>
              <a:rPr lang="en-US">
                <a:latin typeface="Trebuchet MS" charset="0"/>
                <a:cs typeface="Lucida Sans Unicode" charset="0"/>
              </a:rPr>
            </a:br>
            <a:r>
              <a:rPr lang="en-US">
                <a:latin typeface="Trebuchet MS" charset="0"/>
                <a:cs typeface="Lucida Sans Unicode" charset="0"/>
              </a:rPr>
              <a:t>scenario</a:t>
            </a:r>
          </a:p>
        </p:txBody>
      </p:sp>
      <p:sp>
        <p:nvSpPr>
          <p:cNvPr id="3" name="Content Placeholder 2"/>
          <p:cNvSpPr>
            <a:spLocks noGrp="1"/>
          </p:cNvSpPr>
          <p:nvPr>
            <p:ph idx="1"/>
          </p:nvPr>
        </p:nvSpPr>
        <p:spPr>
          <a:xfrm>
            <a:off x="457200" y="1447800"/>
            <a:ext cx="3648808" cy="4419600"/>
          </a:xfrm>
        </p:spPr>
        <p:txBody>
          <a:bodyPr>
            <a:normAutofit fontScale="92500"/>
          </a:bodyPr>
          <a:lstStyle/>
          <a:p>
            <a:pPr marL="285750" indent="-285750">
              <a:buFont typeface="Arial" pitchFamily="34" charset="0"/>
              <a:buChar char="•"/>
              <a:defRPr/>
            </a:pPr>
            <a:r>
              <a:rPr lang="en-US" dirty="0" smtClean="0">
                <a:ea typeface="+mn-ea"/>
              </a:rPr>
              <a:t>Standard </a:t>
            </a:r>
            <a:r>
              <a:rPr lang="en-US" dirty="0">
                <a:ea typeface="+mn-ea"/>
              </a:rPr>
              <a:t>protocol for VoIP telephony</a:t>
            </a:r>
          </a:p>
          <a:p>
            <a:pPr marL="285750" indent="-285750">
              <a:buFont typeface="Arial" pitchFamily="34" charset="0"/>
              <a:buChar char="•"/>
              <a:defRPr/>
            </a:pPr>
            <a:r>
              <a:rPr lang="en-US" dirty="0" smtClean="0">
                <a:ea typeface="+mn-ea"/>
              </a:rPr>
              <a:t>Text-based </a:t>
            </a:r>
            <a:r>
              <a:rPr lang="en-US" dirty="0">
                <a:ea typeface="+mn-ea"/>
              </a:rPr>
              <a:t>protocol with a syntax similar to that of HTTP</a:t>
            </a:r>
          </a:p>
          <a:p>
            <a:pPr marL="285750" indent="-285750">
              <a:buFont typeface="Arial" pitchFamily="34" charset="0"/>
              <a:buChar char="•"/>
              <a:defRPr/>
            </a:pPr>
            <a:r>
              <a:rPr lang="en-US" dirty="0" smtClean="0">
                <a:ea typeface="+mn-ea"/>
              </a:rPr>
              <a:t>Two </a:t>
            </a:r>
            <a:r>
              <a:rPr lang="en-US" dirty="0">
                <a:ea typeface="+mn-ea"/>
              </a:rPr>
              <a:t>types of SIP messages:  requests and responses</a:t>
            </a:r>
          </a:p>
          <a:p>
            <a:pPr>
              <a:defRPr/>
            </a:pPr>
            <a:endParaRPr lang="en-US" dirty="0">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Trebuchet MS" charset="0"/>
                <a:cs typeface="Lucida Sans Unicode" charset="0"/>
              </a:rPr>
              <a:t>HTTP-based attacks</a:t>
            </a:r>
          </a:p>
        </p:txBody>
      </p:sp>
      <p:sp>
        <p:nvSpPr>
          <p:cNvPr id="33795" name="Content Placeholder 2"/>
          <p:cNvSpPr>
            <a:spLocks noGrp="1"/>
          </p:cNvSpPr>
          <p:nvPr>
            <p:ph idx="1"/>
          </p:nvPr>
        </p:nvSpPr>
        <p:spPr/>
        <p:txBody>
          <a:bodyPr>
            <a:normAutofit lnSpcReduction="10000"/>
          </a:bodyPr>
          <a:lstStyle/>
          <a:p>
            <a:r>
              <a:rPr lang="en-US" sz="2600">
                <a:latin typeface="Trebuchet MS" charset="0"/>
                <a:cs typeface="Lucida Sans Unicode" charset="0"/>
              </a:rPr>
              <a:t>Attempts to monopolize by sending HTTP requests that never complete</a:t>
            </a:r>
          </a:p>
          <a:p>
            <a:r>
              <a:rPr lang="en-US" sz="2600">
                <a:latin typeface="Trebuchet MS" charset="0"/>
                <a:cs typeface="Lucida Sans Unicode" charset="0"/>
              </a:rPr>
              <a:t>Eventually consumes Web server’s connection capacity</a:t>
            </a:r>
          </a:p>
          <a:p>
            <a:r>
              <a:rPr lang="en-US" sz="2600">
                <a:latin typeface="Trebuchet MS" charset="0"/>
                <a:cs typeface="Lucida Sans Unicode" charset="0"/>
              </a:rPr>
              <a:t>Utilizes legitimate HTTP traffic</a:t>
            </a:r>
          </a:p>
          <a:p>
            <a:r>
              <a:rPr lang="en-US" sz="2600">
                <a:latin typeface="Trebuchet MS" charset="0"/>
                <a:cs typeface="Lucida Sans Unicode" charset="0"/>
              </a:rPr>
              <a:t>Spidering: Bots starting from a given HTTP link and following all links on the provided Web site in a recursive way </a:t>
            </a:r>
          </a:p>
          <a:p>
            <a:r>
              <a:rPr lang="en-US" sz="2600">
                <a:latin typeface="Trebuchet MS" charset="0"/>
                <a:cs typeface="Lucida Sans Unicode" charset="0"/>
              </a:rPr>
              <a:t>Existing intrusion detection and prevention solutions that  rely on signatures to detect attacks will generally not recognize Slowloris</a:t>
            </a:r>
          </a:p>
          <a:p>
            <a:endParaRPr lang="en-US" sz="2600">
              <a:latin typeface="Trebuchet MS" charset="0"/>
              <a:cs typeface="Lucida Sans Unicode"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Trebuchet MS" charset="0"/>
                <a:cs typeface="Lucida Sans Unicode" charset="0"/>
              </a:rPr>
              <a:t>Reflection attacks</a:t>
            </a:r>
          </a:p>
        </p:txBody>
      </p:sp>
      <p:sp>
        <p:nvSpPr>
          <p:cNvPr id="15363" name="Rectangle 3"/>
          <p:cNvSpPr>
            <a:spLocks noGrp="1" noChangeArrowheads="1"/>
          </p:cNvSpPr>
          <p:nvPr>
            <p:ph type="body" idx="1"/>
          </p:nvPr>
        </p:nvSpPr>
        <p:spPr>
          <a:xfrm>
            <a:off x="457200" y="1268413"/>
            <a:ext cx="8229600" cy="5181600"/>
          </a:xfrm>
        </p:spPr>
        <p:txBody>
          <a:bodyPr/>
          <a:lstStyle/>
          <a:p>
            <a:pPr eaLnBrk="1" hangingPunct="1"/>
            <a:r>
              <a:rPr lang="en-US" sz="2600">
                <a:latin typeface="Trebuchet MS" charset="0"/>
                <a:cs typeface="Lucida Sans Unicode" charset="0"/>
              </a:rPr>
              <a:t>Attacker sends packets to a known service on the intermediary with a spoofed source address of the actual target system</a:t>
            </a:r>
          </a:p>
          <a:p>
            <a:pPr eaLnBrk="1" hangingPunct="1"/>
            <a:r>
              <a:rPr lang="en-US" sz="2600">
                <a:latin typeface="Trebuchet MS" charset="0"/>
                <a:cs typeface="Lucida Sans Unicode" charset="0"/>
              </a:rPr>
              <a:t>When intermediary responds, the response is sent to the target</a:t>
            </a:r>
          </a:p>
          <a:p>
            <a:pPr eaLnBrk="1" hangingPunct="1"/>
            <a:r>
              <a:rPr lang="en-US" sz="2600">
                <a:latin typeface="Trebuchet MS" charset="0"/>
                <a:cs typeface="Lucida Sans Unicode" charset="0"/>
              </a:rPr>
              <a:t>“Reflects” the attack off the intermediary (reflector)</a:t>
            </a:r>
          </a:p>
          <a:p>
            <a:pPr eaLnBrk="1" hangingPunct="1"/>
            <a:r>
              <a:rPr lang="en-US" sz="2600">
                <a:latin typeface="Trebuchet MS" charset="0"/>
                <a:cs typeface="Lucida Sans Unicode" charset="0"/>
              </a:rPr>
              <a:t>Goal is to generate enough volumes of packets to flood the link to the target system without alerting the intermediary</a:t>
            </a:r>
          </a:p>
          <a:p>
            <a:pPr eaLnBrk="1" hangingPunct="1"/>
            <a:r>
              <a:rPr lang="en-US" sz="2600">
                <a:latin typeface="Trebuchet MS" charset="0"/>
                <a:cs typeface="Lucida Sans Unicode" charset="0"/>
              </a:rPr>
              <a:t>The basic defense against these attacks is blocking spoofed-source packets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kumimoji="1" lang="en-GB">
                <a:latin typeface="Trebuchet MS" charset="0"/>
                <a:cs typeface="Lucida Sans Unicode" charset="0"/>
              </a:rPr>
              <a:t>Denial-of-service</a:t>
            </a:r>
            <a:endParaRPr kumimoji="1" lang="en-AU" sz="2800">
              <a:latin typeface="Trebuchet MS" charset="0"/>
              <a:cs typeface="Lucida Sans Unicode" charset="0"/>
            </a:endParaRPr>
          </a:p>
        </p:txBody>
      </p:sp>
      <p:sp>
        <p:nvSpPr>
          <p:cNvPr id="6147" name="Rectangle 3"/>
          <p:cNvSpPr>
            <a:spLocks noGrp="1" noChangeArrowheads="1"/>
          </p:cNvSpPr>
          <p:nvPr>
            <p:ph type="body" idx="1"/>
          </p:nvPr>
        </p:nvSpPr>
        <p:spPr>
          <a:xfrm>
            <a:off x="457200" y="1676400"/>
            <a:ext cx="8229600" cy="4648200"/>
          </a:xfrm>
        </p:spPr>
        <p:txBody>
          <a:bodyPr/>
          <a:lstStyle/>
          <a:p>
            <a:pPr eaLnBrk="1" hangingPunct="1"/>
            <a:r>
              <a:rPr lang="en-US" sz="2400" b="1">
                <a:latin typeface="Trebuchet MS" charset="0"/>
                <a:cs typeface="Lucida Sans Unicode" charset="0"/>
              </a:rPr>
              <a:t>Denial of service</a:t>
            </a:r>
            <a:r>
              <a:rPr lang="en-US" sz="2400">
                <a:latin typeface="Trebuchet MS" charset="0"/>
                <a:cs typeface="Lucida Sans Unicode" charset="0"/>
              </a:rPr>
              <a:t> (DoS) an action that prevents or impairs the authorized use of networks, systems, or applications by exhausting resources such as central processing units (CPU), memory, bandwidth, and disk space</a:t>
            </a:r>
          </a:p>
          <a:p>
            <a:pPr eaLnBrk="1" hangingPunct="1"/>
            <a:r>
              <a:rPr lang="en-US" sz="2400">
                <a:latin typeface="Trebuchet MS" charset="0"/>
                <a:cs typeface="Lucida Sans Unicode" charset="0"/>
              </a:rPr>
              <a:t>Attacks (overload or invalid request services that consume significant resources)</a:t>
            </a:r>
          </a:p>
          <a:p>
            <a:pPr lvl="1" eaLnBrk="1" hangingPunct="1"/>
            <a:r>
              <a:rPr lang="en-US" sz="2000">
                <a:latin typeface="Trebuchet MS" charset="0"/>
                <a:ea typeface="Lucida Sans Unicode" charset="0"/>
                <a:cs typeface="Lucida Sans Unicode" charset="0"/>
              </a:rPr>
              <a:t>network bandwidth</a:t>
            </a:r>
          </a:p>
          <a:p>
            <a:pPr lvl="1" eaLnBrk="1" hangingPunct="1"/>
            <a:r>
              <a:rPr lang="en-US" sz="2000">
                <a:latin typeface="Trebuchet MS" charset="0"/>
                <a:ea typeface="Lucida Sans Unicode" charset="0"/>
                <a:cs typeface="Lucida Sans Unicode" charset="0"/>
              </a:rPr>
              <a:t>system resources</a:t>
            </a:r>
          </a:p>
          <a:p>
            <a:pPr lvl="1" eaLnBrk="1" hangingPunct="1"/>
            <a:r>
              <a:rPr lang="en-US" sz="2000">
                <a:latin typeface="Trebuchet MS" charset="0"/>
                <a:ea typeface="Lucida Sans Unicode" charset="0"/>
                <a:cs typeface="Lucida Sans Unicode" charset="0"/>
              </a:rPr>
              <a:t>application resources</a:t>
            </a:r>
          </a:p>
          <a:p>
            <a:pPr eaLnBrk="1" hangingPunct="1"/>
            <a:r>
              <a:rPr lang="en-US" sz="2400">
                <a:latin typeface="Trebuchet MS" charset="0"/>
                <a:cs typeface="Lucida Sans Unicode" charset="0"/>
              </a:rPr>
              <a:t>Have been an issue for some time (25% of respondents to an FBI survey)	</a:t>
            </a:r>
            <a:endParaRPr lang="en-AU" sz="2400">
              <a:latin typeface="Trebuchet MS" charset="0"/>
              <a:cs typeface="Lucida Sans Unicode"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Trebuchet MS" charset="0"/>
                <a:cs typeface="Lucida Sans Unicode" charset="0"/>
              </a:rPr>
              <a:t>Reflection attacks</a:t>
            </a:r>
          </a:p>
        </p:txBody>
      </p:sp>
      <p:pic>
        <p:nvPicPr>
          <p:cNvPr id="358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3223" y="1439863"/>
            <a:ext cx="7221415" cy="4419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Trebuchet MS" charset="0"/>
                <a:cs typeface="Lucida Sans Unicode" charset="0"/>
              </a:rPr>
              <a:t>Reflection attacks</a:t>
            </a:r>
          </a:p>
        </p:txBody>
      </p:sp>
      <p:sp>
        <p:nvSpPr>
          <p:cNvPr id="37892" name="Rectangle 5"/>
          <p:cNvSpPr>
            <a:spLocks noGrp="1" noChangeArrowheads="1"/>
          </p:cNvSpPr>
          <p:nvPr>
            <p:ph type="body" idx="1"/>
          </p:nvPr>
        </p:nvSpPr>
        <p:spPr bwMode="black">
          <a:xfrm>
            <a:off x="457200" y="1447801"/>
            <a:ext cx="8229600" cy="1738313"/>
          </a:xfrm>
        </p:spPr>
        <p:txBody>
          <a:bodyPr>
            <a:normAutofit fontScale="92500" lnSpcReduction="20000"/>
          </a:bodyPr>
          <a:lstStyle/>
          <a:p>
            <a:pPr eaLnBrk="1" hangingPunct="1">
              <a:defRPr/>
            </a:pPr>
            <a:r>
              <a:rPr lang="en-US" altLang="en-US" dirty="0" smtClean="0">
                <a:ea typeface="+mn-ea"/>
              </a:rPr>
              <a:t>Further variation creates a self-contained loop between intermediary and target (attacker spoofs using port 7 requiring echoes)</a:t>
            </a:r>
          </a:p>
          <a:p>
            <a:pPr eaLnBrk="1" hangingPunct="1">
              <a:defRPr/>
            </a:pPr>
            <a:r>
              <a:rPr lang="en-US" altLang="en-US" dirty="0" smtClean="0">
                <a:ea typeface="+mn-ea"/>
              </a:rPr>
              <a:t>Fairly easy to filter and block</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9920" y="3068639"/>
            <a:ext cx="5341326"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Trebuchet MS" charset="0"/>
                <a:cs typeface="Lucida Sans Unicode" charset="0"/>
              </a:rPr>
              <a:t>DNS reflection attacks</a:t>
            </a:r>
          </a:p>
        </p:txBody>
      </p:sp>
      <p:sp>
        <p:nvSpPr>
          <p:cNvPr id="38915" name="Content Placeholder 2"/>
          <p:cNvSpPr>
            <a:spLocks noGrp="1"/>
          </p:cNvSpPr>
          <p:nvPr>
            <p:ph idx="1"/>
          </p:nvPr>
        </p:nvSpPr>
        <p:spPr/>
        <p:txBody>
          <a:bodyPr/>
          <a:lstStyle/>
          <a:p>
            <a:endParaRPr lang="en-US">
              <a:latin typeface="Trebuchet MS" charset="0"/>
              <a:cs typeface="Lucida Sans Unicode" charset="0"/>
            </a:endParaRP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5263"/>
            <a:ext cx="8333643"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Trebuchet MS" charset="0"/>
                <a:cs typeface="Lucida Sans Unicode" charset="0"/>
              </a:rPr>
              <a:t>DNS amplification attacks</a:t>
            </a:r>
          </a:p>
        </p:txBody>
      </p:sp>
      <p:sp>
        <p:nvSpPr>
          <p:cNvPr id="39939" name="Rectangle 3"/>
          <p:cNvSpPr>
            <a:spLocks noGrp="1" noChangeArrowheads="1"/>
          </p:cNvSpPr>
          <p:nvPr>
            <p:ph type="body" idx="1"/>
          </p:nvPr>
        </p:nvSpPr>
        <p:spPr>
          <a:xfrm>
            <a:off x="457200" y="1676400"/>
            <a:ext cx="8229600" cy="4800600"/>
          </a:xfrm>
        </p:spPr>
        <p:txBody>
          <a:bodyPr>
            <a:normAutofit fontScale="92500" lnSpcReduction="20000"/>
          </a:bodyPr>
          <a:lstStyle/>
          <a:p>
            <a:pPr eaLnBrk="1" hangingPunct="1"/>
            <a:r>
              <a:rPr lang="en-US">
                <a:latin typeface="Trebuchet MS" charset="0"/>
                <a:cs typeface="Lucida Sans Unicode" charset="0"/>
              </a:rPr>
              <a:t>Use packets directed at a legitimate DNS server as the intermediary system</a:t>
            </a:r>
          </a:p>
          <a:p>
            <a:pPr eaLnBrk="1" hangingPunct="1"/>
            <a:r>
              <a:rPr lang="en-US">
                <a:latin typeface="Trebuchet MS" charset="0"/>
                <a:cs typeface="Lucida Sans Unicode" charset="0"/>
              </a:rPr>
              <a:t>Attacker creates a series of DNS requests containing the spoofed source address of the target system</a:t>
            </a:r>
          </a:p>
          <a:p>
            <a:pPr eaLnBrk="1" hangingPunct="1"/>
            <a:r>
              <a:rPr lang="en-US">
                <a:latin typeface="Trebuchet MS" charset="0"/>
                <a:cs typeface="Lucida Sans Unicode" charset="0"/>
              </a:rPr>
              <a:t>Exploit DNS behavior to convert a small request to a much larger response (amplification)</a:t>
            </a:r>
          </a:p>
          <a:p>
            <a:pPr eaLnBrk="1" hangingPunct="1"/>
            <a:r>
              <a:rPr lang="en-US">
                <a:latin typeface="Trebuchet MS" charset="0"/>
                <a:cs typeface="Lucida Sans Unicode" charset="0"/>
              </a:rPr>
              <a:t>Target is flooded with responses</a:t>
            </a:r>
          </a:p>
          <a:p>
            <a:pPr eaLnBrk="1" hangingPunct="1"/>
            <a:r>
              <a:rPr lang="en-US">
                <a:latin typeface="Trebuchet MS" charset="0"/>
                <a:cs typeface="Lucida Sans Unicode" charset="0"/>
              </a:rPr>
              <a:t>Basic defense against this attack is to prevent the use of spoofed source addresses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716574" y="274638"/>
            <a:ext cx="8427426" cy="1143000"/>
          </a:xfrm>
        </p:spPr>
        <p:txBody>
          <a:bodyPr/>
          <a:lstStyle/>
          <a:p>
            <a:pPr eaLnBrk="1" hangingPunct="1"/>
            <a:r>
              <a:rPr lang="en-US">
                <a:latin typeface="Trebuchet MS" charset="0"/>
                <a:cs typeface="Lucida Sans Unicode" charset="0"/>
              </a:rPr>
              <a:t>Amplification attacks</a:t>
            </a:r>
          </a:p>
        </p:txBody>
      </p:sp>
      <p:pic>
        <p:nvPicPr>
          <p:cNvPr id="41987" name="Picture 3" descr="f7.pdf"/>
          <p:cNvPicPr>
            <a:picLocks noChangeAspect="1"/>
          </p:cNvPicPr>
          <p:nvPr/>
        </p:nvPicPr>
        <p:blipFill>
          <a:blip r:embed="rId3">
            <a:extLst>
              <a:ext uri="{28A0092B-C50C-407E-A947-70E740481C1C}">
                <a14:useLocalDpi xmlns:a14="http://schemas.microsoft.com/office/drawing/2010/main" val="0"/>
              </a:ext>
            </a:extLst>
          </a:blip>
          <a:srcRect l="5455" t="15294" r="9091" b="15294"/>
          <a:stretch>
            <a:fillRect/>
          </a:stretch>
        </p:blipFill>
        <p:spPr bwMode="auto">
          <a:xfrm>
            <a:off x="142143" y="1412875"/>
            <a:ext cx="8845062"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lide Number Placeholder 1"/>
          <p:cNvSpPr>
            <a:spLocks noGrp="1"/>
          </p:cNvSpPr>
          <p:nvPr>
            <p:ph type="sldNum" sz="quarter" idx="4294967295"/>
          </p:nvPr>
        </p:nvSpPr>
        <p:spPr bwMode="auto">
          <a:xfrm>
            <a:off x="3886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fld id="{7577F28B-7B45-544A-8039-EC1101FDA8F4}" type="slidenum">
              <a:rPr lang="en-US" sz="3600">
                <a:solidFill>
                  <a:schemeClr val="tx1"/>
                </a:solidFill>
                <a:latin typeface="Arial" charset="0"/>
              </a:rPr>
              <a:pPr eaLnBrk="1" hangingPunct="1"/>
              <a:t>24</a:t>
            </a:fld>
            <a:endParaRPr lang="en-US" sz="3600">
              <a:solidFill>
                <a:schemeClr val="tx1"/>
              </a:solidFill>
              <a:latin typeface="Arial" charset="0"/>
            </a:endParaRPr>
          </a:p>
        </p:txBody>
      </p:sp>
      <p:sp>
        <p:nvSpPr>
          <p:cNvPr id="41989" name="Rectangle 2"/>
          <p:cNvSpPr txBox="1">
            <a:spLocks noChangeArrowheads="1"/>
          </p:cNvSpPr>
          <p:nvPr/>
        </p:nvSpPr>
        <p:spPr bwMode="auto">
          <a:xfrm>
            <a:off x="583223" y="50403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r>
              <a:rPr lang="en-US" sz="2400">
                <a:solidFill>
                  <a:srgbClr val="FF0000"/>
                </a:solidFill>
              </a:rPr>
              <a:t>Can take advantage of broadcast address of some network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atin typeface="Trebuchet MS" charset="0"/>
                <a:cs typeface="Lucida Sans Unicode" charset="0"/>
              </a:rPr>
              <a:t>Four lines of defense against DDoS attacks</a:t>
            </a:r>
          </a:p>
        </p:txBody>
      </p:sp>
      <p:sp>
        <p:nvSpPr>
          <p:cNvPr id="3" name="Content Placeholder 2"/>
          <p:cNvSpPr>
            <a:spLocks noGrp="1"/>
          </p:cNvSpPr>
          <p:nvPr>
            <p:ph idx="1"/>
          </p:nvPr>
        </p:nvSpPr>
        <p:spPr/>
        <p:txBody>
          <a:bodyPr/>
          <a:lstStyle/>
          <a:p>
            <a:pPr>
              <a:defRPr/>
            </a:pPr>
            <a:r>
              <a:rPr lang="en-US" dirty="0" smtClean="0">
                <a:ea typeface="+mn-ea"/>
              </a:rPr>
              <a:t>Attack prevention and preemption (before attack)</a:t>
            </a:r>
          </a:p>
          <a:p>
            <a:pPr>
              <a:defRPr/>
            </a:pPr>
            <a:r>
              <a:rPr lang="en-US" dirty="0">
                <a:solidFill>
                  <a:schemeClr val="accent6">
                    <a:lumMod val="50000"/>
                  </a:schemeClr>
                </a:solidFill>
                <a:ea typeface="+mn-ea"/>
              </a:rPr>
              <a:t>Attack detection and </a:t>
            </a:r>
            <a:r>
              <a:rPr lang="en-US" dirty="0" smtClean="0">
                <a:solidFill>
                  <a:schemeClr val="accent6">
                    <a:lumMod val="50000"/>
                  </a:schemeClr>
                </a:solidFill>
                <a:ea typeface="+mn-ea"/>
              </a:rPr>
              <a:t>filtering (</a:t>
            </a:r>
            <a:r>
              <a:rPr lang="en-US" dirty="0" smtClean="0">
                <a:solidFill>
                  <a:schemeClr val="accent6">
                    <a:lumMod val="50000"/>
                  </a:schemeClr>
                </a:solidFill>
                <a:ea typeface="ＭＳ Ｐゴシック" pitchFamily="-1" charset="-128"/>
              </a:rPr>
              <a:t>during </a:t>
            </a:r>
            <a:r>
              <a:rPr lang="en-US" dirty="0">
                <a:solidFill>
                  <a:schemeClr val="accent6">
                    <a:lumMod val="50000"/>
                  </a:schemeClr>
                </a:solidFill>
                <a:ea typeface="ＭＳ Ｐゴシック" pitchFamily="-1" charset="-128"/>
              </a:rPr>
              <a:t>the </a:t>
            </a:r>
            <a:r>
              <a:rPr lang="en-US" dirty="0" smtClean="0">
                <a:solidFill>
                  <a:schemeClr val="accent6">
                    <a:lumMod val="50000"/>
                  </a:schemeClr>
                </a:solidFill>
                <a:ea typeface="ＭＳ Ｐゴシック" pitchFamily="-1" charset="-128"/>
              </a:rPr>
              <a:t>attack)</a:t>
            </a:r>
          </a:p>
          <a:p>
            <a:pPr>
              <a:defRPr/>
            </a:pPr>
            <a:r>
              <a:rPr lang="en-US" dirty="0" smtClean="0">
                <a:solidFill>
                  <a:schemeClr val="accent6">
                    <a:lumMod val="50000"/>
                  </a:schemeClr>
                </a:solidFill>
                <a:ea typeface="ＭＳ Ｐゴシック" pitchFamily="-1" charset="-128"/>
              </a:rPr>
              <a:t>Attack source </a:t>
            </a:r>
            <a:r>
              <a:rPr lang="en-US" dirty="0" err="1" smtClean="0">
                <a:solidFill>
                  <a:schemeClr val="accent6">
                    <a:lumMod val="50000"/>
                  </a:schemeClr>
                </a:solidFill>
                <a:ea typeface="ＭＳ Ｐゴシック" pitchFamily="-1" charset="-128"/>
              </a:rPr>
              <a:t>traceback</a:t>
            </a:r>
            <a:r>
              <a:rPr lang="en-US" dirty="0" smtClean="0">
                <a:solidFill>
                  <a:schemeClr val="accent6">
                    <a:lumMod val="50000"/>
                  </a:schemeClr>
                </a:solidFill>
                <a:ea typeface="ＭＳ Ｐゴシック" pitchFamily="-1" charset="-128"/>
              </a:rPr>
              <a:t> and identification (</a:t>
            </a:r>
            <a:r>
              <a:rPr lang="en-US" dirty="0" err="1" smtClean="0">
                <a:solidFill>
                  <a:schemeClr val="accent6">
                    <a:lumMod val="50000"/>
                  </a:schemeClr>
                </a:solidFill>
                <a:ea typeface="ＭＳ Ｐゴシック" pitchFamily="-1" charset="-128"/>
              </a:rPr>
              <a:t>uring</a:t>
            </a:r>
            <a:r>
              <a:rPr lang="en-US" dirty="0" smtClean="0">
                <a:solidFill>
                  <a:schemeClr val="accent6">
                    <a:lumMod val="50000"/>
                  </a:schemeClr>
                </a:solidFill>
                <a:ea typeface="ＭＳ Ｐゴシック" pitchFamily="-1" charset="-128"/>
              </a:rPr>
              <a:t> and after the attack)</a:t>
            </a:r>
          </a:p>
          <a:p>
            <a:pPr>
              <a:defRPr/>
            </a:pPr>
            <a:r>
              <a:rPr lang="en-US" dirty="0" smtClean="0">
                <a:solidFill>
                  <a:schemeClr val="accent6">
                    <a:lumMod val="50000"/>
                  </a:schemeClr>
                </a:solidFill>
                <a:ea typeface="ＭＳ Ｐゴシック" pitchFamily="-1" charset="-128"/>
              </a:rPr>
              <a:t>Attack reaction (after the attack)</a:t>
            </a:r>
          </a:p>
          <a:p>
            <a:pPr>
              <a:defRPr/>
            </a:pPr>
            <a:endParaRPr lang="en-US" dirty="0" smtClean="0">
              <a:solidFill>
                <a:schemeClr val="accent6">
                  <a:lumMod val="50000"/>
                </a:schemeClr>
              </a:solidFill>
              <a:ea typeface="ＭＳ Ｐゴシック" pitchFamily="-1" charset="-128"/>
            </a:endParaRPr>
          </a:p>
          <a:p>
            <a:pPr>
              <a:defRPr/>
            </a:pPr>
            <a:endParaRPr lang="en-US" dirty="0">
              <a:solidFill>
                <a:schemeClr val="accent6">
                  <a:lumMod val="50000"/>
                </a:schemeClr>
              </a:solidFill>
              <a:ea typeface="ＭＳ Ｐゴシック" pitchFamily="-1" charset="-128"/>
            </a:endParaRPr>
          </a:p>
          <a:p>
            <a:pPr>
              <a:defRPr/>
            </a:pPr>
            <a:endParaRPr lang="en-US" dirty="0" smtClean="0">
              <a:ea typeface="+mn-ea"/>
            </a:endParaRPr>
          </a:p>
          <a:p>
            <a:pPr>
              <a:defRPr/>
            </a:pPr>
            <a:endParaRPr lang="en-US" dirty="0">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Trebuchet MS" charset="0"/>
                <a:cs typeface="Lucida Sans Unicode" charset="0"/>
              </a:rPr>
              <a:t>DoS attack prevention</a:t>
            </a:r>
          </a:p>
        </p:txBody>
      </p:sp>
      <p:sp>
        <p:nvSpPr>
          <p:cNvPr id="3" name="Content Placeholder 2"/>
          <p:cNvSpPr>
            <a:spLocks noGrp="1"/>
          </p:cNvSpPr>
          <p:nvPr>
            <p:ph idx="1"/>
          </p:nvPr>
        </p:nvSpPr>
        <p:spPr/>
        <p:txBody>
          <a:bodyPr>
            <a:normAutofit lnSpcReduction="10000"/>
          </a:bodyPr>
          <a:lstStyle/>
          <a:p>
            <a:pPr>
              <a:lnSpc>
                <a:spcPct val="90000"/>
              </a:lnSpc>
            </a:pPr>
            <a:r>
              <a:rPr lang="en-US" sz="2400">
                <a:latin typeface="Trebuchet MS" charset="0"/>
                <a:cs typeface="Lucida Sans Unicode" charset="0"/>
              </a:rPr>
              <a:t>Block spoofed source addresses</a:t>
            </a:r>
          </a:p>
          <a:p>
            <a:pPr lvl="1">
              <a:lnSpc>
                <a:spcPct val="90000"/>
              </a:lnSpc>
            </a:pPr>
            <a:r>
              <a:rPr lang="en-US" sz="2000">
                <a:latin typeface="Trebuchet MS" charset="0"/>
                <a:ea typeface="Lucida Sans Unicode" charset="0"/>
                <a:cs typeface="Lucida Sans Unicode" charset="0"/>
              </a:rPr>
              <a:t>On routers as close to source as possible</a:t>
            </a:r>
          </a:p>
          <a:p>
            <a:pPr>
              <a:lnSpc>
                <a:spcPct val="90000"/>
              </a:lnSpc>
            </a:pPr>
            <a:r>
              <a:rPr lang="en-US" sz="2400">
                <a:latin typeface="Trebuchet MS" charset="0"/>
                <a:cs typeface="Lucida Sans Unicode" charset="0"/>
              </a:rPr>
              <a:t>Filters may be used to ensure path back to the claimed source address is the one being used by the current packet</a:t>
            </a:r>
          </a:p>
          <a:p>
            <a:pPr lvl="1">
              <a:lnSpc>
                <a:spcPct val="90000"/>
              </a:lnSpc>
            </a:pPr>
            <a:r>
              <a:rPr lang="en-US" sz="2000">
                <a:latin typeface="Trebuchet MS" charset="0"/>
                <a:ea typeface="Lucida Sans Unicode" charset="0"/>
                <a:cs typeface="Lucida Sans Unicode" charset="0"/>
              </a:rPr>
              <a:t>Filters must be applied to traffic before it leaves the ISP’s network or at the point of entry to their network</a:t>
            </a:r>
          </a:p>
          <a:p>
            <a:pPr>
              <a:lnSpc>
                <a:spcPct val="90000"/>
              </a:lnSpc>
            </a:pPr>
            <a:r>
              <a:rPr lang="en-US" sz="2400">
                <a:latin typeface="Trebuchet MS" charset="0"/>
                <a:cs typeface="Lucida Sans Unicode" charset="0"/>
              </a:rPr>
              <a:t>Use modified TCP connection handling code</a:t>
            </a:r>
          </a:p>
          <a:p>
            <a:pPr lvl="1">
              <a:lnSpc>
                <a:spcPct val="90000"/>
              </a:lnSpc>
            </a:pPr>
            <a:r>
              <a:rPr lang="en-US" sz="2000">
                <a:latin typeface="Trebuchet MS" charset="0"/>
                <a:ea typeface="Lucida Sans Unicode" charset="0"/>
                <a:cs typeface="Lucida Sans Unicode" charset="0"/>
              </a:rPr>
              <a:t>Cryptographically encode critical information in a cookie that is sent as the server’s initial sequence number</a:t>
            </a:r>
          </a:p>
          <a:p>
            <a:pPr lvl="1">
              <a:lnSpc>
                <a:spcPct val="90000"/>
              </a:lnSpc>
            </a:pPr>
            <a:r>
              <a:rPr lang="en-US" sz="2000">
                <a:latin typeface="Trebuchet MS" charset="0"/>
                <a:ea typeface="Lucida Sans Unicode" charset="0"/>
                <a:cs typeface="Lucida Sans Unicode" charset="0"/>
              </a:rPr>
              <a:t>Legitimate client responds with an ACK packet containing the incremented sequence number cookie</a:t>
            </a:r>
          </a:p>
          <a:p>
            <a:pPr lvl="1">
              <a:lnSpc>
                <a:spcPct val="90000"/>
              </a:lnSpc>
            </a:pPr>
            <a:r>
              <a:rPr lang="en-US" sz="2000">
                <a:latin typeface="Trebuchet MS" charset="0"/>
                <a:ea typeface="Lucida Sans Unicode" charset="0"/>
                <a:cs typeface="Lucida Sans Unicode" charset="0"/>
              </a:rPr>
              <a:t>Drop an entry for an incomplete connection from the TCP connections table when it overflows</a:t>
            </a:r>
          </a:p>
          <a:p>
            <a:pPr>
              <a:lnSpc>
                <a:spcPct val="90000"/>
              </a:lnSpc>
            </a:pPr>
            <a:endParaRPr lang="en-US" sz="2400">
              <a:latin typeface="Trebuchet MS" charset="0"/>
              <a:cs typeface="Lucida Sans Unicode"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Trebuchet MS" charset="0"/>
                <a:cs typeface="Lucida Sans Unicode" charset="0"/>
              </a:rPr>
              <a:t>Attack prevention</a:t>
            </a:r>
          </a:p>
        </p:txBody>
      </p:sp>
      <p:sp>
        <p:nvSpPr>
          <p:cNvPr id="46083" name="Rectangle 3"/>
          <p:cNvSpPr>
            <a:spLocks noGrp="1" noChangeArrowheads="1"/>
          </p:cNvSpPr>
          <p:nvPr>
            <p:ph type="body" idx="1"/>
          </p:nvPr>
        </p:nvSpPr>
        <p:spPr>
          <a:xfrm>
            <a:off x="451338" y="1341438"/>
            <a:ext cx="8229600" cy="4800600"/>
          </a:xfrm>
        </p:spPr>
        <p:txBody>
          <a:bodyPr/>
          <a:lstStyle/>
          <a:p>
            <a:pPr eaLnBrk="1" hangingPunct="1">
              <a:lnSpc>
                <a:spcPct val="90000"/>
              </a:lnSpc>
            </a:pPr>
            <a:r>
              <a:rPr lang="en-US">
                <a:latin typeface="Trebuchet MS" charset="0"/>
                <a:cs typeface="Lucida Sans Unicode" charset="0"/>
              </a:rPr>
              <a:t>Rate controls in upstream distribution nets</a:t>
            </a:r>
          </a:p>
          <a:p>
            <a:pPr lvl="1" eaLnBrk="1" hangingPunct="1">
              <a:lnSpc>
                <a:spcPct val="90000"/>
              </a:lnSpc>
            </a:pPr>
            <a:r>
              <a:rPr lang="en-US">
                <a:latin typeface="Trebuchet MS" charset="0"/>
                <a:ea typeface="Lucida Sans Unicode" charset="0"/>
                <a:cs typeface="Lucida Sans Unicode" charset="0"/>
              </a:rPr>
              <a:t>On specific packets types  e.g. some ICMP, some UDP, TCP/SYN</a:t>
            </a:r>
          </a:p>
          <a:p>
            <a:pPr lvl="1" eaLnBrk="1" hangingPunct="1">
              <a:lnSpc>
                <a:spcPct val="90000"/>
              </a:lnSpc>
            </a:pPr>
            <a:r>
              <a:rPr lang="en-US" i="1">
                <a:solidFill>
                  <a:srgbClr val="FF0000"/>
                </a:solidFill>
                <a:latin typeface="Trebuchet MS" charset="0"/>
                <a:ea typeface="Lucida Sans Unicode" charset="0"/>
                <a:cs typeface="Lucida Sans Unicode" charset="0"/>
              </a:rPr>
              <a:t>Impose limits</a:t>
            </a:r>
          </a:p>
          <a:p>
            <a:pPr eaLnBrk="1" hangingPunct="1">
              <a:lnSpc>
                <a:spcPct val="90000"/>
              </a:lnSpc>
            </a:pPr>
            <a:r>
              <a:rPr lang="en-US">
                <a:latin typeface="Trebuchet MS" charset="0"/>
                <a:cs typeface="Lucida Sans Unicode" charset="0"/>
              </a:rPr>
              <a:t>Use modified TCP connection handling</a:t>
            </a:r>
          </a:p>
          <a:p>
            <a:pPr lvl="1" eaLnBrk="1" hangingPunct="1">
              <a:lnSpc>
                <a:spcPct val="90000"/>
              </a:lnSpc>
            </a:pPr>
            <a:r>
              <a:rPr lang="en-US">
                <a:latin typeface="Trebuchet MS" charset="0"/>
                <a:ea typeface="Lucida Sans Unicode" charset="0"/>
                <a:cs typeface="Lucida Sans Unicode" charset="0"/>
              </a:rPr>
              <a:t>Server sends SYN </a:t>
            </a:r>
            <a:r>
              <a:rPr lang="en-US" i="1">
                <a:latin typeface="Trebuchet MS" charset="0"/>
                <a:ea typeface="Lucida Sans Unicode" charset="0"/>
                <a:cs typeface="Lucida Sans Unicode" charset="0"/>
              </a:rPr>
              <a:t>cookies</a:t>
            </a:r>
            <a:r>
              <a:rPr lang="en-US">
                <a:latin typeface="Trebuchet MS" charset="0"/>
                <a:ea typeface="Lucida Sans Unicode" charset="0"/>
                <a:cs typeface="Lucida Sans Unicode" charset="0"/>
              </a:rPr>
              <a:t> when table full (reconstruct table data from the cookie from legit clients)</a:t>
            </a:r>
          </a:p>
          <a:p>
            <a:pPr lvl="1" eaLnBrk="1" hangingPunct="1">
              <a:lnSpc>
                <a:spcPct val="90000"/>
              </a:lnSpc>
            </a:pPr>
            <a:r>
              <a:rPr lang="en-US">
                <a:latin typeface="Trebuchet MS" charset="0"/>
                <a:ea typeface="Lucida Sans Unicode" charset="0"/>
                <a:cs typeface="Lucida Sans Unicode" charset="0"/>
              </a:rPr>
              <a:t>Sr selective or random drop when table full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Trebuchet MS" charset="0"/>
                <a:cs typeface="Lucida Sans Unicode" charset="0"/>
              </a:rPr>
              <a:t>Attack prevention</a:t>
            </a:r>
          </a:p>
        </p:txBody>
      </p:sp>
      <p:sp>
        <p:nvSpPr>
          <p:cNvPr id="48131" name="Rectangle 3"/>
          <p:cNvSpPr>
            <a:spLocks noGrp="1" noChangeArrowheads="1"/>
          </p:cNvSpPr>
          <p:nvPr>
            <p:ph type="body" idx="1"/>
          </p:nvPr>
        </p:nvSpPr>
        <p:spPr>
          <a:xfrm>
            <a:off x="457200" y="1676400"/>
            <a:ext cx="8229600" cy="4800600"/>
          </a:xfrm>
        </p:spPr>
        <p:txBody>
          <a:bodyPr/>
          <a:lstStyle/>
          <a:p>
            <a:pPr eaLnBrk="1" hangingPunct="1"/>
            <a:r>
              <a:rPr lang="en-US">
                <a:latin typeface="Trebuchet MS" charset="0"/>
                <a:cs typeface="Lucida Sans Unicode" charset="0"/>
              </a:rPr>
              <a:t>Block IP directed broadcasts</a:t>
            </a:r>
          </a:p>
          <a:p>
            <a:pPr eaLnBrk="1" hangingPunct="1"/>
            <a:r>
              <a:rPr lang="en-US">
                <a:latin typeface="Trebuchet MS" charset="0"/>
                <a:cs typeface="Lucida Sans Unicode" charset="0"/>
              </a:rPr>
              <a:t>Block suspicious services and combinations</a:t>
            </a:r>
          </a:p>
          <a:p>
            <a:pPr eaLnBrk="1" hangingPunct="1"/>
            <a:r>
              <a:rPr lang="en-US">
                <a:latin typeface="Trebuchet MS" charset="0"/>
                <a:cs typeface="Lucida Sans Unicode" charset="0"/>
              </a:rPr>
              <a:t>Manage application attacks with a form of graphical puzzle (captcha) to distinguish legitimate human requests</a:t>
            </a:r>
          </a:p>
          <a:p>
            <a:pPr eaLnBrk="1" hangingPunct="1"/>
            <a:r>
              <a:rPr lang="en-US">
                <a:latin typeface="Trebuchet MS" charset="0"/>
                <a:cs typeface="Lucida Sans Unicode" charset="0"/>
              </a:rPr>
              <a:t>Use mirrored and replicated servers when high-performance and reliability is required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Trebuchet MS" charset="0"/>
                <a:cs typeface="Lucida Sans Unicode" charset="0"/>
              </a:rPr>
              <a:t>Responding to attacks</a:t>
            </a:r>
          </a:p>
        </p:txBody>
      </p:sp>
      <p:sp>
        <p:nvSpPr>
          <p:cNvPr id="50179" name="Rectangle 3"/>
          <p:cNvSpPr>
            <a:spLocks noGrp="1" noChangeArrowheads="1"/>
          </p:cNvSpPr>
          <p:nvPr>
            <p:ph type="body" idx="1"/>
          </p:nvPr>
        </p:nvSpPr>
        <p:spPr/>
        <p:txBody>
          <a:bodyPr>
            <a:normAutofit fontScale="92500"/>
          </a:bodyPr>
          <a:lstStyle/>
          <a:p>
            <a:pPr eaLnBrk="1" hangingPunct="1"/>
            <a:r>
              <a:rPr lang="en-US">
                <a:latin typeface="Trebuchet MS" charset="0"/>
                <a:cs typeface="Lucida Sans Unicode" charset="0"/>
              </a:rPr>
              <a:t>Good incidence response plan</a:t>
            </a:r>
          </a:p>
          <a:p>
            <a:pPr lvl="1" eaLnBrk="1" hangingPunct="1"/>
            <a:r>
              <a:rPr lang="en-US">
                <a:latin typeface="Trebuchet MS" charset="0"/>
                <a:ea typeface="Lucida Sans Unicode" charset="0"/>
                <a:cs typeface="Lucida Sans Unicode" charset="0"/>
              </a:rPr>
              <a:t>Details on how to contact technical personal for ISP </a:t>
            </a:r>
          </a:p>
          <a:p>
            <a:pPr lvl="1" eaLnBrk="1" hangingPunct="1"/>
            <a:r>
              <a:rPr lang="en-US">
                <a:latin typeface="Trebuchet MS" charset="0"/>
                <a:ea typeface="Lucida Sans Unicode" charset="0"/>
                <a:cs typeface="Lucida Sans Unicode" charset="0"/>
              </a:rPr>
              <a:t>Needed to impose traffic filtering upstream</a:t>
            </a:r>
          </a:p>
          <a:p>
            <a:pPr lvl="1" eaLnBrk="1" hangingPunct="1"/>
            <a:r>
              <a:rPr lang="en-US">
                <a:latin typeface="Trebuchet MS" charset="0"/>
                <a:ea typeface="Lucida Sans Unicode" charset="0"/>
                <a:cs typeface="Lucida Sans Unicode" charset="0"/>
              </a:rPr>
              <a:t>Details of how to respond to the attack</a:t>
            </a:r>
          </a:p>
          <a:p>
            <a:pPr eaLnBrk="1" hangingPunct="1"/>
            <a:r>
              <a:rPr lang="en-US">
                <a:latin typeface="Trebuchet MS" charset="0"/>
                <a:cs typeface="Lucida Sans Unicode" charset="0"/>
              </a:rPr>
              <a:t>Implement anti-spoofing, directed broadcast, and rate limiting filters</a:t>
            </a:r>
          </a:p>
          <a:p>
            <a:pPr eaLnBrk="1" hangingPunct="1"/>
            <a:r>
              <a:rPr lang="en-US">
                <a:latin typeface="Trebuchet MS" charset="0"/>
                <a:cs typeface="Lucida Sans Unicode" charset="0"/>
              </a:rPr>
              <a:t>Ideally have network monitors and IDS to detect and notify abnormal traffic patterns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atin typeface="Trebuchet MS" charset="0"/>
                <a:cs typeface="Lucida Sans Unicode" charset="0"/>
              </a:rPr>
              <a:t>Classic </a:t>
            </a:r>
            <a:r>
              <a:rPr kumimoji="1" lang="en-GB">
                <a:latin typeface="Trebuchet MS" charset="0"/>
                <a:cs typeface="Lucida Sans Unicode" charset="0"/>
              </a:rPr>
              <a:t>DoS attacks</a:t>
            </a:r>
            <a:endParaRPr lang="en-US">
              <a:latin typeface="Trebuchet MS" charset="0"/>
              <a:cs typeface="Lucida Sans Unicode" charset="0"/>
            </a:endParaRPr>
          </a:p>
        </p:txBody>
      </p:sp>
      <p:sp>
        <p:nvSpPr>
          <p:cNvPr id="8195" name="Content Placeholder 2"/>
          <p:cNvSpPr>
            <a:spLocks noGrp="1"/>
          </p:cNvSpPr>
          <p:nvPr>
            <p:ph idx="1"/>
          </p:nvPr>
        </p:nvSpPr>
        <p:spPr/>
        <p:txBody>
          <a:bodyPr>
            <a:normAutofit fontScale="92500" lnSpcReduction="10000"/>
          </a:bodyPr>
          <a:lstStyle/>
          <a:p>
            <a:r>
              <a:rPr lang="en-US">
                <a:latin typeface="Trebuchet MS" charset="0"/>
                <a:cs typeface="Lucida Sans Unicode" charset="0"/>
              </a:rPr>
              <a:t>Flooding ping command</a:t>
            </a:r>
          </a:p>
          <a:p>
            <a:pPr lvl="1"/>
            <a:r>
              <a:rPr lang="en-US">
                <a:latin typeface="Trebuchet MS" charset="0"/>
                <a:ea typeface="Lucida Sans Unicode" charset="0"/>
                <a:cs typeface="Lucida Sans Unicode" charset="0"/>
              </a:rPr>
              <a:t>Aim of this attack is to overwhelm the capacity of the network connection to the target organization</a:t>
            </a:r>
          </a:p>
          <a:p>
            <a:pPr lvl="1"/>
            <a:r>
              <a:rPr lang="en-US">
                <a:latin typeface="Trebuchet MS" charset="0"/>
                <a:ea typeface="Lucida Sans Unicode" charset="0"/>
                <a:cs typeface="Lucida Sans Unicode" charset="0"/>
              </a:rPr>
              <a:t>Traffic can be handled by higher capacity links on the path, but packets are discarded as capacity decreases</a:t>
            </a:r>
          </a:p>
          <a:p>
            <a:r>
              <a:rPr lang="en-US">
                <a:latin typeface="Trebuchet MS" charset="0"/>
                <a:cs typeface="Lucida Sans Unicode" charset="0"/>
              </a:rPr>
              <a:t>Source of the attack is clearly identified unless a spoofed address is used</a:t>
            </a:r>
          </a:p>
          <a:p>
            <a:r>
              <a:rPr lang="en-US">
                <a:latin typeface="Trebuchet MS" charset="0"/>
                <a:cs typeface="Lucida Sans Unicode" charset="0"/>
              </a:rPr>
              <a:t>Network performance is noticeably affected</a:t>
            </a:r>
          </a:p>
          <a:p>
            <a:endParaRPr lang="en-US">
              <a:latin typeface="Trebuchet MS" charset="0"/>
              <a:cs typeface="Lucida Sans Unicode"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Trebuchet MS" charset="0"/>
                <a:cs typeface="Lucida Sans Unicode" charset="0"/>
              </a:rPr>
              <a:t>Responding to attacks</a:t>
            </a:r>
          </a:p>
        </p:txBody>
      </p:sp>
      <p:sp>
        <p:nvSpPr>
          <p:cNvPr id="52227" name="Rectangle 3"/>
          <p:cNvSpPr>
            <a:spLocks noGrp="1" noChangeArrowheads="1"/>
          </p:cNvSpPr>
          <p:nvPr>
            <p:ph type="body" idx="1"/>
          </p:nvPr>
        </p:nvSpPr>
        <p:spPr>
          <a:xfrm>
            <a:off x="445477" y="1395413"/>
            <a:ext cx="8229600" cy="4800600"/>
          </a:xfrm>
        </p:spPr>
        <p:txBody>
          <a:bodyPr>
            <a:normAutofit fontScale="92500" lnSpcReduction="20000"/>
          </a:bodyPr>
          <a:lstStyle/>
          <a:p>
            <a:pPr eaLnBrk="1" hangingPunct="1">
              <a:lnSpc>
                <a:spcPct val="90000"/>
              </a:lnSpc>
            </a:pPr>
            <a:r>
              <a:rPr lang="en-US">
                <a:latin typeface="Trebuchet MS" charset="0"/>
                <a:cs typeface="Lucida Sans Unicode" charset="0"/>
              </a:rPr>
              <a:t>Identify type of attack</a:t>
            </a:r>
          </a:p>
          <a:p>
            <a:pPr lvl="1" eaLnBrk="1" hangingPunct="1">
              <a:lnSpc>
                <a:spcPct val="90000"/>
              </a:lnSpc>
            </a:pPr>
            <a:r>
              <a:rPr lang="en-US">
                <a:latin typeface="Trebuchet MS" charset="0"/>
                <a:ea typeface="Lucida Sans Unicode" charset="0"/>
                <a:cs typeface="Lucida Sans Unicode" charset="0"/>
              </a:rPr>
              <a:t>Capture and analyze packets </a:t>
            </a:r>
          </a:p>
          <a:p>
            <a:pPr lvl="1" eaLnBrk="1" hangingPunct="1">
              <a:lnSpc>
                <a:spcPct val="90000"/>
              </a:lnSpc>
            </a:pPr>
            <a:r>
              <a:rPr lang="en-US">
                <a:latin typeface="Trebuchet MS" charset="0"/>
                <a:ea typeface="Lucida Sans Unicode" charset="0"/>
                <a:cs typeface="Lucida Sans Unicode" charset="0"/>
              </a:rPr>
              <a:t>Design filters to block attack traffic upstream</a:t>
            </a:r>
          </a:p>
          <a:p>
            <a:pPr lvl="1" eaLnBrk="1" hangingPunct="1">
              <a:lnSpc>
                <a:spcPct val="90000"/>
              </a:lnSpc>
            </a:pPr>
            <a:r>
              <a:rPr lang="en-US">
                <a:latin typeface="Trebuchet MS" charset="0"/>
                <a:ea typeface="Lucida Sans Unicode" charset="0"/>
                <a:cs typeface="Lucida Sans Unicode" charset="0"/>
              </a:rPr>
              <a:t>Or identify and correct system/application bug</a:t>
            </a:r>
          </a:p>
          <a:p>
            <a:pPr eaLnBrk="1" hangingPunct="1">
              <a:lnSpc>
                <a:spcPct val="90000"/>
              </a:lnSpc>
            </a:pPr>
            <a:r>
              <a:rPr lang="en-US">
                <a:latin typeface="Trebuchet MS" charset="0"/>
                <a:cs typeface="Lucida Sans Unicode" charset="0"/>
              </a:rPr>
              <a:t>Have ISP trace packet flow back to source</a:t>
            </a:r>
          </a:p>
          <a:p>
            <a:pPr lvl="1" eaLnBrk="1" hangingPunct="1">
              <a:lnSpc>
                <a:spcPct val="90000"/>
              </a:lnSpc>
            </a:pPr>
            <a:r>
              <a:rPr lang="en-US">
                <a:latin typeface="Trebuchet MS" charset="0"/>
                <a:ea typeface="Lucida Sans Unicode" charset="0"/>
                <a:cs typeface="Lucida Sans Unicode" charset="0"/>
              </a:rPr>
              <a:t>May be difficult and time consuming</a:t>
            </a:r>
          </a:p>
          <a:p>
            <a:pPr lvl="1" eaLnBrk="1" hangingPunct="1">
              <a:lnSpc>
                <a:spcPct val="90000"/>
              </a:lnSpc>
            </a:pPr>
            <a:r>
              <a:rPr lang="en-US">
                <a:latin typeface="Trebuchet MS" charset="0"/>
                <a:ea typeface="Lucida Sans Unicode" charset="0"/>
                <a:cs typeface="Lucida Sans Unicode" charset="0"/>
              </a:rPr>
              <a:t>Necessary if planning legal action</a:t>
            </a:r>
          </a:p>
          <a:p>
            <a:pPr eaLnBrk="1" hangingPunct="1">
              <a:lnSpc>
                <a:spcPct val="90000"/>
              </a:lnSpc>
            </a:pPr>
            <a:r>
              <a:rPr lang="en-US">
                <a:latin typeface="Trebuchet MS" charset="0"/>
                <a:cs typeface="Lucida Sans Unicode" charset="0"/>
              </a:rPr>
              <a:t>Implement contingency plan</a:t>
            </a:r>
          </a:p>
          <a:p>
            <a:pPr lvl="1" eaLnBrk="1" hangingPunct="1">
              <a:lnSpc>
                <a:spcPct val="90000"/>
              </a:lnSpc>
            </a:pPr>
            <a:r>
              <a:rPr lang="en-US">
                <a:latin typeface="Trebuchet MS" charset="0"/>
                <a:ea typeface="Lucida Sans Unicode" charset="0"/>
                <a:cs typeface="Lucida Sans Unicode" charset="0"/>
              </a:rPr>
              <a:t>Switch to alternate backup servers</a:t>
            </a:r>
          </a:p>
          <a:p>
            <a:pPr lvl="1" eaLnBrk="1" hangingPunct="1">
              <a:lnSpc>
                <a:spcPct val="90000"/>
              </a:lnSpc>
            </a:pPr>
            <a:r>
              <a:rPr lang="en-US">
                <a:latin typeface="Trebuchet MS" charset="0"/>
                <a:ea typeface="Lucida Sans Unicode" charset="0"/>
                <a:cs typeface="Lucida Sans Unicode" charset="0"/>
              </a:rPr>
              <a:t>Commission new servers at a new site with new addresses</a:t>
            </a:r>
          </a:p>
          <a:p>
            <a:pPr eaLnBrk="1" hangingPunct="1">
              <a:lnSpc>
                <a:spcPct val="90000"/>
              </a:lnSpc>
            </a:pPr>
            <a:r>
              <a:rPr lang="en-US">
                <a:latin typeface="Trebuchet MS" charset="0"/>
                <a:cs typeface="Lucida Sans Unicode" charset="0"/>
              </a:rPr>
              <a:t>Update incident response plan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Trebuchet MS" charset="0"/>
                <a:cs typeface="Lucida Sans Unicode" charset="0"/>
              </a:rPr>
              <a:t>Summary</a:t>
            </a:r>
            <a:endParaRPr lang="en-AU">
              <a:latin typeface="Trebuchet MS" charset="0"/>
              <a:cs typeface="Lucida Sans Unicode" charset="0"/>
            </a:endParaRPr>
          </a:p>
        </p:txBody>
      </p:sp>
      <p:sp>
        <p:nvSpPr>
          <p:cNvPr id="54275" name="Rectangle 3"/>
          <p:cNvSpPr>
            <a:spLocks noGrp="1" noChangeArrowheads="1"/>
          </p:cNvSpPr>
          <p:nvPr>
            <p:ph type="body" idx="1"/>
          </p:nvPr>
        </p:nvSpPr>
        <p:spPr>
          <a:xfrm>
            <a:off x="457200" y="1676401"/>
            <a:ext cx="8382000" cy="4454525"/>
          </a:xfrm>
        </p:spPr>
        <p:txBody>
          <a:bodyPr>
            <a:normAutofit lnSpcReduction="10000"/>
          </a:bodyPr>
          <a:lstStyle/>
          <a:p>
            <a:pPr eaLnBrk="1" hangingPunct="1"/>
            <a:r>
              <a:rPr lang="en-US">
                <a:latin typeface="Trebuchet MS" charset="0"/>
                <a:cs typeface="Lucida Sans Unicode" charset="0"/>
              </a:rPr>
              <a:t>Introduced denial of service (DoS) attacks</a:t>
            </a:r>
          </a:p>
          <a:p>
            <a:pPr eaLnBrk="1" hangingPunct="1"/>
            <a:r>
              <a:rPr lang="en-US">
                <a:latin typeface="Trebuchet MS" charset="0"/>
                <a:cs typeface="Lucida Sans Unicode" charset="0"/>
              </a:rPr>
              <a:t>Classic flooding and SYN spoofing attacks</a:t>
            </a:r>
          </a:p>
          <a:p>
            <a:pPr eaLnBrk="1" hangingPunct="1"/>
            <a:r>
              <a:rPr lang="en-US">
                <a:latin typeface="Trebuchet MS" charset="0"/>
                <a:cs typeface="Lucida Sans Unicode" charset="0"/>
              </a:rPr>
              <a:t>ICMP, UDP, TCP SYN floods</a:t>
            </a:r>
          </a:p>
          <a:p>
            <a:pPr eaLnBrk="1" hangingPunct="1"/>
            <a:r>
              <a:rPr lang="en-US">
                <a:latin typeface="Trebuchet MS" charset="0"/>
                <a:cs typeface="Lucida Sans Unicode" charset="0"/>
              </a:rPr>
              <a:t>Distributed denial of service (DDoS) attacks</a:t>
            </a:r>
          </a:p>
          <a:p>
            <a:pPr eaLnBrk="1" hangingPunct="1"/>
            <a:r>
              <a:rPr lang="en-US">
                <a:latin typeface="Trebuchet MS" charset="0"/>
                <a:cs typeface="Lucida Sans Unicode" charset="0"/>
              </a:rPr>
              <a:t>Reflection and amplification attacks</a:t>
            </a:r>
          </a:p>
          <a:p>
            <a:pPr eaLnBrk="1" hangingPunct="1"/>
            <a:r>
              <a:rPr lang="en-US">
                <a:latin typeface="Trebuchet MS" charset="0"/>
                <a:cs typeface="Lucida Sans Unicode" charset="0"/>
              </a:rPr>
              <a:t>Defenses against DoS attacks</a:t>
            </a:r>
          </a:p>
          <a:p>
            <a:pPr eaLnBrk="1" hangingPunct="1"/>
            <a:r>
              <a:rPr lang="en-US">
                <a:latin typeface="Trebuchet MS" charset="0"/>
                <a:cs typeface="Lucida Sans Unicode" charset="0"/>
              </a:rPr>
              <a:t>Responding to DoS attacks</a:t>
            </a:r>
            <a:endParaRPr lang="en-AU">
              <a:latin typeface="Trebuchet MS" charset="0"/>
              <a:cs typeface="Lucida Sans Unicode"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3580" r="3580" b="9265"/>
          <a:stretch>
            <a:fillRect/>
          </a:stretch>
        </p:blipFill>
        <p:spPr bwMode="auto">
          <a:xfrm>
            <a:off x="1182566" y="836614"/>
            <a:ext cx="6629400" cy="500697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en-US" sz="3200">
                <a:latin typeface="Trebuchet MS" charset="0"/>
                <a:cs typeface="Lucida Sans Unicode" charset="0"/>
              </a:rPr>
              <a:t>Classic </a:t>
            </a:r>
            <a:r>
              <a:rPr kumimoji="1" lang="en-GB" sz="3200">
                <a:latin typeface="Trebuchet MS" charset="0"/>
                <a:cs typeface="Lucida Sans Unicode" charset="0"/>
              </a:rPr>
              <a:t>DoS attacks</a:t>
            </a:r>
            <a:endParaRPr kumimoji="1" lang="en-US" sz="2800">
              <a:latin typeface="Trebuchet MS" charset="0"/>
              <a:cs typeface="Lucida Sans Unicode"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atin typeface="Trebuchet MS" charset="0"/>
                <a:cs typeface="Lucida Sans Unicode" charset="0"/>
              </a:rPr>
              <a:t>Internet Control Message Protocol (ICMP)</a:t>
            </a:r>
          </a:p>
        </p:txBody>
      </p:sp>
      <p:sp>
        <p:nvSpPr>
          <p:cNvPr id="11267" name="Content Placeholder 2"/>
          <p:cNvSpPr>
            <a:spLocks noGrp="1"/>
          </p:cNvSpPr>
          <p:nvPr>
            <p:ph idx="1"/>
          </p:nvPr>
        </p:nvSpPr>
        <p:spPr/>
        <p:txBody>
          <a:bodyPr/>
          <a:lstStyle/>
          <a:p>
            <a:r>
              <a:rPr lang="en-US">
                <a:latin typeface="Trebuchet MS" charset="0"/>
                <a:cs typeface="Lucida Sans Unicode" charset="0"/>
              </a:rPr>
              <a:t>The Internet Control Message Protocol (</a:t>
            </a:r>
            <a:r>
              <a:rPr lang="en-US" b="1">
                <a:latin typeface="Trebuchet MS" charset="0"/>
                <a:cs typeface="Lucida Sans Unicode" charset="0"/>
              </a:rPr>
              <a:t>ICMP</a:t>
            </a:r>
            <a:r>
              <a:rPr lang="en-US">
                <a:latin typeface="Trebuchet MS" charset="0"/>
                <a:cs typeface="Lucida Sans Unicode" charset="0"/>
              </a:rPr>
              <a:t>) is one of the main IP protocols; it is used by network devices, like routers, to send error messages indicating (e.g., a requested service is not available or a host or router could not be reached)</a:t>
            </a:r>
          </a:p>
          <a:p>
            <a:endParaRPr lang="en-US">
              <a:latin typeface="Trebuchet MS" charset="0"/>
              <a:cs typeface="Lucida Sans Unicode" charset="0"/>
            </a:endParaRPr>
          </a:p>
          <a:p>
            <a:endParaRPr lang="en-US">
              <a:latin typeface="Trebuchet MS" charset="0"/>
              <a:cs typeface="Lucida Sans Unicode" charset="0"/>
            </a:endParaRPr>
          </a:p>
        </p:txBody>
      </p:sp>
      <p:pic>
        <p:nvPicPr>
          <p:cNvPr id="11268" name="Picture 4" descr="http://www.itgeared.com/images/content/10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47" y="3789364"/>
            <a:ext cx="47566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ttp://www.networkuptime.com/nmap/images/PE_p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878" y="3767138"/>
            <a:ext cx="33850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5048251" y="5100638"/>
            <a:ext cx="4500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charset="0"/>
                <a:cs typeface="Lucida Sans Unicode" charset="0"/>
              </a:defRPr>
            </a:lvl1pPr>
            <a:lvl2pPr marL="742950" indent="-285750">
              <a:defRPr sz="3600">
                <a:solidFill>
                  <a:schemeClr val="tx1"/>
                </a:solidFill>
                <a:latin typeface="Arial" charset="0"/>
                <a:ea typeface="Lucida Sans Unicode" charset="0"/>
                <a:cs typeface="Lucida Sans Unicode" charset="0"/>
              </a:defRPr>
            </a:lvl2pPr>
            <a:lvl3pPr marL="1143000" indent="-228600">
              <a:defRPr sz="3600">
                <a:solidFill>
                  <a:schemeClr val="tx1"/>
                </a:solidFill>
                <a:latin typeface="Arial" charset="0"/>
                <a:ea typeface="Lucida Sans Unicode" charset="0"/>
                <a:cs typeface="Lucida Sans Unicode" charset="0"/>
              </a:defRPr>
            </a:lvl3pPr>
            <a:lvl4pPr marL="1600200" indent="-228600">
              <a:defRPr sz="3600">
                <a:solidFill>
                  <a:schemeClr val="tx1"/>
                </a:solidFill>
                <a:latin typeface="Arial" charset="0"/>
                <a:ea typeface="Lucida Sans Unicode" charset="0"/>
                <a:cs typeface="Lucida Sans Unicode" charset="0"/>
              </a:defRPr>
            </a:lvl4pPr>
            <a:lvl5pPr marL="2057400" indent="-228600">
              <a:defRPr sz="3600">
                <a:solidFill>
                  <a:schemeClr val="tx1"/>
                </a:solidFill>
                <a:latin typeface="Arial" charset="0"/>
                <a:ea typeface="Lucida Sans Unicode" charset="0"/>
                <a:cs typeface="Lucida Sans Unicode" charset="0"/>
              </a:defRPr>
            </a:lvl5pPr>
            <a:lvl6pPr marL="25146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6pPr>
            <a:lvl7pPr marL="29718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7pPr>
            <a:lvl8pPr marL="34290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8pPr>
            <a:lvl9pPr marL="3886200" indent="-228600" eaLnBrk="0" fontAlgn="base" hangingPunct="0">
              <a:spcBef>
                <a:spcPct val="0"/>
              </a:spcBef>
              <a:spcAft>
                <a:spcPct val="0"/>
              </a:spcAft>
              <a:defRPr sz="3600">
                <a:solidFill>
                  <a:schemeClr val="tx1"/>
                </a:solidFill>
                <a:latin typeface="Arial" charset="0"/>
                <a:ea typeface="Lucida Sans Unicode" charset="0"/>
                <a:cs typeface="Lucida Sans Unicode" charset="0"/>
              </a:defRPr>
            </a:lvl9pPr>
          </a:lstStyle>
          <a:p>
            <a:r>
              <a:rPr lang="en-US" sz="1600">
                <a:solidFill>
                  <a:srgbClr val="FF0000"/>
                </a:solidFill>
                <a:latin typeface="Calibri" charset="0"/>
              </a:rPr>
              <a:t>The host must respond to all echo requests with an</a:t>
            </a:r>
          </a:p>
          <a:p>
            <a:r>
              <a:rPr lang="en-US" sz="1600">
                <a:solidFill>
                  <a:srgbClr val="FF0000"/>
                </a:solidFill>
                <a:latin typeface="Calibri" charset="0"/>
              </a:rPr>
              <a:t>echo reply containing the exact data received in the</a:t>
            </a:r>
          </a:p>
          <a:p>
            <a:r>
              <a:rPr lang="en-US" sz="1600">
                <a:solidFill>
                  <a:srgbClr val="FF0000"/>
                </a:solidFill>
                <a:latin typeface="Calibri" charset="0"/>
              </a:rPr>
              <a:t>request message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Trebuchet MS" charset="0"/>
                <a:cs typeface="Lucida Sans Unicode" charset="0"/>
              </a:rPr>
              <a:t>Source address spoofing</a:t>
            </a:r>
          </a:p>
        </p:txBody>
      </p:sp>
      <p:sp>
        <p:nvSpPr>
          <p:cNvPr id="7171" name="Rectangle 3"/>
          <p:cNvSpPr>
            <a:spLocks noGrp="1" noChangeArrowheads="1"/>
          </p:cNvSpPr>
          <p:nvPr>
            <p:ph type="body" idx="1"/>
          </p:nvPr>
        </p:nvSpPr>
        <p:spPr>
          <a:xfrm>
            <a:off x="457200" y="1436688"/>
            <a:ext cx="8229600" cy="4953000"/>
          </a:xfrm>
        </p:spPr>
        <p:txBody>
          <a:bodyPr>
            <a:normAutofit fontScale="92500" lnSpcReduction="20000"/>
          </a:bodyPr>
          <a:lstStyle/>
          <a:p>
            <a:pPr eaLnBrk="1" hangingPunct="1">
              <a:lnSpc>
                <a:spcPct val="110000"/>
              </a:lnSpc>
              <a:defRPr/>
            </a:pPr>
            <a:r>
              <a:rPr lang="en-US" altLang="en-US" dirty="0" smtClean="0">
                <a:ea typeface="+mn-ea"/>
              </a:rPr>
              <a:t>Use forged source addresses</a:t>
            </a:r>
          </a:p>
          <a:p>
            <a:pPr lvl="1" eaLnBrk="1" hangingPunct="1">
              <a:lnSpc>
                <a:spcPct val="110000"/>
              </a:lnSpc>
              <a:defRPr/>
            </a:pPr>
            <a:r>
              <a:rPr lang="en-US" altLang="en-US" dirty="0" smtClean="0"/>
              <a:t>Usually via the raw socket interface on operating systems</a:t>
            </a:r>
          </a:p>
          <a:p>
            <a:pPr lvl="1" eaLnBrk="1" hangingPunct="1">
              <a:lnSpc>
                <a:spcPct val="110000"/>
              </a:lnSpc>
              <a:defRPr/>
            </a:pPr>
            <a:r>
              <a:rPr lang="en-US" altLang="en-US" dirty="0" smtClean="0"/>
              <a:t>Makes attacking systems harder to identify</a:t>
            </a:r>
          </a:p>
          <a:p>
            <a:pPr eaLnBrk="1" hangingPunct="1">
              <a:lnSpc>
                <a:spcPct val="110000"/>
              </a:lnSpc>
              <a:defRPr/>
            </a:pPr>
            <a:r>
              <a:rPr lang="en-US" altLang="en-US" dirty="0" smtClean="0">
                <a:ea typeface="+mn-ea"/>
              </a:rPr>
              <a:t>Attacker generates large volumes of packets that have the target system as the destination address</a:t>
            </a:r>
          </a:p>
          <a:p>
            <a:pPr eaLnBrk="1" hangingPunct="1">
              <a:lnSpc>
                <a:spcPct val="110000"/>
              </a:lnSpc>
              <a:defRPr/>
            </a:pPr>
            <a:r>
              <a:rPr lang="en-US" altLang="en-US" dirty="0" smtClean="0">
                <a:ea typeface="+mn-ea"/>
              </a:rPr>
              <a:t>Congestion would result in the router connected to the final, lower capacity link</a:t>
            </a:r>
          </a:p>
          <a:p>
            <a:pPr eaLnBrk="1" hangingPunct="1">
              <a:lnSpc>
                <a:spcPct val="110000"/>
              </a:lnSpc>
              <a:defRPr/>
            </a:pPr>
            <a:r>
              <a:rPr lang="en-US" altLang="en-US" dirty="0" smtClean="0">
                <a:ea typeface="+mn-ea"/>
              </a:rPr>
              <a:t>Backscatter traffic </a:t>
            </a:r>
          </a:p>
          <a:p>
            <a:pPr lvl="1" eaLnBrk="1" hangingPunct="1">
              <a:lnSpc>
                <a:spcPct val="110000"/>
              </a:lnSpc>
              <a:defRPr/>
            </a:pPr>
            <a:r>
              <a:rPr lang="en-US" altLang="en-US" dirty="0" smtClean="0"/>
              <a:t>Advertise routes to unused IP addresses to monitor attack traffic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Trebuchet MS" charset="0"/>
                <a:cs typeface="Lucida Sans Unicode" charset="0"/>
              </a:rPr>
              <a:t>Backscatter traffic</a:t>
            </a:r>
          </a:p>
        </p:txBody>
      </p:sp>
      <p:sp>
        <p:nvSpPr>
          <p:cNvPr id="14339" name="Content Placeholder 2"/>
          <p:cNvSpPr>
            <a:spLocks noGrp="1"/>
          </p:cNvSpPr>
          <p:nvPr>
            <p:ph idx="1"/>
          </p:nvPr>
        </p:nvSpPr>
        <p:spPr/>
        <p:txBody>
          <a:bodyPr/>
          <a:lstStyle/>
          <a:p>
            <a:r>
              <a:rPr lang="en-US">
                <a:latin typeface="Trebuchet MS" charset="0"/>
                <a:cs typeface="Lucida Sans Unicode" charset="0"/>
              </a:rPr>
              <a:t>Security researchers (Honeypot Project) advertise blocks of unused IP addresses (no real/legit uses)</a:t>
            </a:r>
          </a:p>
          <a:p>
            <a:r>
              <a:rPr lang="en-US">
                <a:latin typeface="Trebuchet MS" charset="0"/>
                <a:cs typeface="Lucida Sans Unicode" charset="0"/>
              </a:rPr>
              <a:t>If ICMP/connection request is made, most likely from attackers</a:t>
            </a:r>
          </a:p>
          <a:p>
            <a:r>
              <a:rPr lang="en-US">
                <a:latin typeface="Trebuchet MS" charset="0"/>
                <a:cs typeface="Lucida Sans Unicode" charset="0"/>
              </a:rPr>
              <a:t>Monitoring provides valuable info on the type and scale of attack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Trebuchet MS" charset="0"/>
                <a:cs typeface="Lucida Sans Unicode" charset="0"/>
              </a:rPr>
              <a:t>SYN spoofing</a:t>
            </a:r>
          </a:p>
        </p:txBody>
      </p:sp>
      <p:sp>
        <p:nvSpPr>
          <p:cNvPr id="15363" name="Rectangle 3"/>
          <p:cNvSpPr>
            <a:spLocks noGrp="1" noChangeArrowheads="1"/>
          </p:cNvSpPr>
          <p:nvPr>
            <p:ph type="body" idx="1"/>
          </p:nvPr>
        </p:nvSpPr>
        <p:spPr/>
        <p:txBody>
          <a:bodyPr>
            <a:normAutofit fontScale="92500"/>
          </a:bodyPr>
          <a:lstStyle/>
          <a:p>
            <a:pPr eaLnBrk="1" hangingPunct="1"/>
            <a:r>
              <a:rPr lang="en-US">
                <a:latin typeface="Trebuchet MS" charset="0"/>
                <a:cs typeface="Lucida Sans Unicode" charset="0"/>
              </a:rPr>
              <a:t>Common DoS attack</a:t>
            </a:r>
          </a:p>
          <a:p>
            <a:pPr eaLnBrk="1" hangingPunct="1"/>
            <a:r>
              <a:rPr lang="en-US">
                <a:latin typeface="Trebuchet MS" charset="0"/>
                <a:cs typeface="Lucida Sans Unicode" charset="0"/>
              </a:rPr>
              <a:t>Attacks the ability of a server to respond to future connection requests by overflowing the tables used to manage them</a:t>
            </a:r>
          </a:p>
          <a:p>
            <a:pPr eaLnBrk="1" hangingPunct="1"/>
            <a:r>
              <a:rPr lang="en-US">
                <a:latin typeface="Trebuchet MS" charset="0"/>
                <a:cs typeface="Lucida Sans Unicode" charset="0"/>
              </a:rPr>
              <a:t>Thus legitimate users are denied access to the server</a:t>
            </a:r>
          </a:p>
          <a:p>
            <a:pPr eaLnBrk="1" hangingPunct="1"/>
            <a:r>
              <a:rPr lang="en-US">
                <a:latin typeface="Trebuchet MS" charset="0"/>
                <a:cs typeface="Lucida Sans Unicode" charset="0"/>
              </a:rPr>
              <a:t>Hence an attack on system resources, specifically the network handling code in the operating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l="13898" t="10739" r="13898" b="35796"/>
          <a:stretch>
            <a:fillRect/>
          </a:stretch>
        </p:blipFill>
        <p:spPr bwMode="auto">
          <a:xfrm>
            <a:off x="1979736" y="908050"/>
            <a:ext cx="5049715" cy="484028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pPr eaLnBrk="1" hangingPunct="1"/>
            <a:r>
              <a:rPr lang="en-US">
                <a:latin typeface="Trebuchet MS" charset="0"/>
                <a:cs typeface="Lucida Sans Unicode" charset="0"/>
              </a:rPr>
              <a:t>TCP connection handshake</a:t>
            </a:r>
          </a:p>
        </p:txBody>
      </p:sp>
      <p:sp>
        <p:nvSpPr>
          <p:cNvPr id="17412" name="TextBox 1"/>
          <p:cNvSpPr txBox="1">
            <a:spLocks noChangeArrowheads="1"/>
          </p:cNvSpPr>
          <p:nvPr/>
        </p:nvSpPr>
        <p:spPr bwMode="auto">
          <a:xfrm>
            <a:off x="405913" y="3541713"/>
            <a:ext cx="18902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000066"/>
                </a:solidFill>
                <a:latin typeface="Trebuchet MS" charset="0"/>
                <a:ea typeface="ＭＳ Ｐゴシック" charset="0"/>
                <a:cs typeface="Lucida Sans Unicode" charset="0"/>
              </a:defRPr>
            </a:lvl1pPr>
            <a:lvl2pPr>
              <a:defRPr sz="2400">
                <a:solidFill>
                  <a:srgbClr val="000066"/>
                </a:solidFill>
                <a:latin typeface="Trebuchet MS" charset="0"/>
                <a:ea typeface="Lucida Sans Unicode" charset="0"/>
                <a:cs typeface="Lucida Sans Unicode" charset="0"/>
              </a:defRPr>
            </a:lvl2pPr>
            <a:lvl3pPr>
              <a:defRPr sz="2000">
                <a:solidFill>
                  <a:srgbClr val="000066"/>
                </a:solidFill>
                <a:latin typeface="Trebuchet MS" charset="0"/>
                <a:ea typeface="Lucida Sans Unicode" charset="0"/>
                <a:cs typeface="Lucida Sans Unicode" charset="0"/>
              </a:defRPr>
            </a:lvl3pPr>
            <a:lvl4pPr>
              <a:defRPr sz="2000">
                <a:solidFill>
                  <a:srgbClr val="000066"/>
                </a:solidFill>
                <a:latin typeface="Trebuchet MS" charset="0"/>
                <a:ea typeface="Lucida Sans Unicode" charset="0"/>
                <a:cs typeface="Lucida Sans Unicode" charset="0"/>
              </a:defRPr>
            </a:lvl4pPr>
            <a:lvl5pPr>
              <a:defRPr sz="2000">
                <a:solidFill>
                  <a:schemeClr val="tx1"/>
                </a:solidFill>
                <a:latin typeface="Lucida Sans" charset="0"/>
                <a:ea typeface="Lucida Sans Unicode" charset="0"/>
                <a:cs typeface="Lucida Sans Unicode" charset="0"/>
              </a:defRPr>
            </a:lvl5pPr>
            <a:lvl6pPr eaLnBrk="0" hangingPunct="0">
              <a:defRPr sz="2000">
                <a:solidFill>
                  <a:schemeClr val="tx1"/>
                </a:solidFill>
                <a:latin typeface="Lucida Sans" charset="0"/>
                <a:ea typeface="Lucida Sans Unicode" charset="0"/>
                <a:cs typeface="Lucida Sans Unicode" charset="0"/>
              </a:defRPr>
            </a:lvl6pPr>
            <a:lvl7pPr eaLnBrk="0" hangingPunct="0">
              <a:defRPr sz="2000">
                <a:solidFill>
                  <a:schemeClr val="tx1"/>
                </a:solidFill>
                <a:latin typeface="Lucida Sans" charset="0"/>
                <a:ea typeface="Lucida Sans Unicode" charset="0"/>
                <a:cs typeface="Lucida Sans Unicode" charset="0"/>
              </a:defRPr>
            </a:lvl7pPr>
            <a:lvl8pPr eaLnBrk="0" hangingPunct="0">
              <a:defRPr sz="2000">
                <a:solidFill>
                  <a:schemeClr val="tx1"/>
                </a:solidFill>
                <a:latin typeface="Lucida Sans" charset="0"/>
                <a:ea typeface="Lucida Sans Unicode" charset="0"/>
                <a:cs typeface="Lucida Sans Unicode" charset="0"/>
              </a:defRPr>
            </a:lvl8pPr>
            <a:lvl9pPr eaLnBrk="0" hangingPunct="0">
              <a:defRPr sz="2000">
                <a:solidFill>
                  <a:schemeClr val="tx1"/>
                </a:solidFill>
                <a:latin typeface="Lucida Sans" charset="0"/>
                <a:ea typeface="Lucida Sans Unicode" charset="0"/>
                <a:cs typeface="Lucida Sans Unicode" charset="0"/>
              </a:defRPr>
            </a:lvl9pPr>
          </a:lstStyle>
          <a:p>
            <a:pPr eaLnBrk="1" hangingPunct="1"/>
            <a:r>
              <a:rPr lang="en-US" sz="2000">
                <a:solidFill>
                  <a:srgbClr val="FF0000"/>
                </a:solidFill>
                <a:latin typeface="Arial" charset="0"/>
              </a:rPr>
              <a:t>syn/ack pkts</a:t>
            </a:r>
          </a:p>
          <a:p>
            <a:pPr eaLnBrk="1" hangingPunct="1"/>
            <a:r>
              <a:rPr lang="en-US" sz="2000">
                <a:solidFill>
                  <a:srgbClr val="FF0000"/>
                </a:solidFill>
                <a:latin typeface="Arial" charset="0"/>
              </a:rPr>
              <a:t>y= server seq#</a:t>
            </a:r>
          </a:p>
          <a:p>
            <a:pPr eaLnBrk="1" hangingPunct="1"/>
            <a:r>
              <a:rPr lang="en-US" sz="2000">
                <a:solidFill>
                  <a:srgbClr val="FF0000"/>
                </a:solidFill>
                <a:latin typeface="Arial" charset="0"/>
              </a:rPr>
              <a:t>x= client seq#</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5790</Words>
  <Application>Microsoft Macintosh PowerPoint</Application>
  <PresentationFormat>On-screen Show (4:3)</PresentationFormat>
  <Paragraphs>259</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Computer Security: Principles and Practice  Lawrie Brown and William Stallings</vt:lpstr>
      <vt:lpstr>Denial-of-service</vt:lpstr>
      <vt:lpstr>Classic DoS attacks</vt:lpstr>
      <vt:lpstr>Classic DoS attacks</vt:lpstr>
      <vt:lpstr>Internet Control Message Protocol (ICMP)</vt:lpstr>
      <vt:lpstr>Source address spoofing</vt:lpstr>
      <vt:lpstr>Backscatter traffic</vt:lpstr>
      <vt:lpstr>SYN spoofing</vt:lpstr>
      <vt:lpstr>TCP connection handshake</vt:lpstr>
      <vt:lpstr>SYN spoofing attack</vt:lpstr>
      <vt:lpstr>SYN spoofing attack: attacker’s source</vt:lpstr>
      <vt:lpstr>Types of flooding attacks</vt:lpstr>
      <vt:lpstr>UDP packet</vt:lpstr>
      <vt:lpstr>Distributed DoS attacks</vt:lpstr>
      <vt:lpstr>DDoS control hierarchy</vt:lpstr>
      <vt:lpstr>Application-based bandwidth attacks</vt:lpstr>
      <vt:lpstr>SIP invite scenario</vt:lpstr>
      <vt:lpstr>HTTP-based attacks</vt:lpstr>
      <vt:lpstr>Reflection attacks</vt:lpstr>
      <vt:lpstr>Reflection attacks</vt:lpstr>
      <vt:lpstr>Reflection attacks</vt:lpstr>
      <vt:lpstr>DNS reflection attacks</vt:lpstr>
      <vt:lpstr>DNS amplification attacks</vt:lpstr>
      <vt:lpstr>Amplification attacks</vt:lpstr>
      <vt:lpstr>Four lines of defense against DDoS attacks</vt:lpstr>
      <vt:lpstr>DoS attack prevention</vt:lpstr>
      <vt:lpstr>Attack prevention</vt:lpstr>
      <vt:lpstr>Attack prevention</vt:lpstr>
      <vt:lpstr>Responding to attacks</vt:lpstr>
      <vt:lpstr>Responding to attacks</vt:lpstr>
      <vt:lpstr>Summary</vt:lpstr>
    </vt:vector>
  </TitlesOfParts>
  <Company>Ionian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Lawrie Brown and William Stallings</dc:title>
  <dc:creator>Eleni Christopoulou</dc:creator>
  <cp:lastModifiedBy>Eleni Christopoulou</cp:lastModifiedBy>
  <cp:revision>1</cp:revision>
  <dcterms:created xsi:type="dcterms:W3CDTF">2019-06-05T19:33:10Z</dcterms:created>
  <dcterms:modified xsi:type="dcterms:W3CDTF">2019-06-05T19:35:30Z</dcterms:modified>
</cp:coreProperties>
</file>