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2"/>
      </p:bgRef>
    </p:bg>
    <p:spTree>
      <p:nvGrpSpPr>
        <p:cNvPr id="1" name=""/>
        <p:cNvGrpSpPr/>
        <p:nvPr/>
      </p:nvGrpSpPr>
      <p:grpSpPr>
        <a:xfrm>
          <a:off x="0" y="0"/>
          <a:ext cx="0" cy="0"/>
          <a:chOff x="0" y="0"/>
          <a:chExt cx="0" cy="0"/>
        </a:xfrm>
      </p:grpSpPr>
      <p:sp>
        <p:nvSpPr>
          <p:cNvPr id="7" name="مستطيل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مستطيل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مستطيل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عنوان 7"/>
          <p:cNvSpPr>
            <a:spLocks noGrp="1"/>
          </p:cNvSpPr>
          <p:nvPr>
            <p:ph type="ctrTitle"/>
          </p:nvPr>
        </p:nvSpPr>
        <p:spPr>
          <a:xfrm>
            <a:off x="2362200" y="4038600"/>
            <a:ext cx="6477000" cy="1828800"/>
          </a:xfrm>
        </p:spPr>
        <p:txBody>
          <a:bodyPr anchor="b"/>
          <a:lstStyle>
            <a:lvl1pPr>
              <a:defRPr cap="all" baseline="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D245DA8-D52A-40A9-988F-8AAFFCE1CA75}" type="datetimeFigureOut">
              <a:rPr lang="ar-SA" smtClean="0"/>
              <a:t>05/28/1433</a:t>
            </a:fld>
            <a:endParaRPr lang="ar-SA" dirty="0"/>
          </a:p>
        </p:txBody>
      </p:sp>
      <p:sp>
        <p:nvSpPr>
          <p:cNvPr id="17" name="عنصر نائب للتذييل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ar-SA" dirty="0"/>
          </a:p>
        </p:txBody>
      </p:sp>
      <p:sp>
        <p:nvSpPr>
          <p:cNvPr id="29" name="عنصر نائب لرقم الشريحة 28"/>
          <p:cNvSpPr>
            <a:spLocks noGrp="1"/>
          </p:cNvSpPr>
          <p:nvPr>
            <p:ph type="sldNum" sz="quarter" idx="12"/>
          </p:nvPr>
        </p:nvSpPr>
        <p:spPr>
          <a:xfrm>
            <a:off x="8001000" y="228600"/>
            <a:ext cx="838200" cy="381000"/>
          </a:xfrm>
        </p:spPr>
        <p:txBody>
          <a:bodyPr/>
          <a:lstStyle>
            <a:lvl1pPr>
              <a:defRPr>
                <a:solidFill>
                  <a:schemeClr val="tx2"/>
                </a:solidFill>
              </a:defRPr>
            </a:lvl1pPr>
          </a:lstStyle>
          <a:p>
            <a:fld id="{5B185297-64CD-43FE-A320-7BC7D6DD8479}" type="slidenum">
              <a:rPr lang="ar-SA" smtClean="0"/>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9D245DA8-D52A-40A9-988F-8AAFFCE1CA75}" type="datetimeFigureOut">
              <a:rPr lang="ar-SA" smtClean="0"/>
              <a:t>05/28/1433</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5B185297-64CD-43FE-A320-7BC7D6DD8479}" type="slidenum">
              <a:rPr lang="ar-SA" smtClean="0"/>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bg>
      <p:bgRef idx="1001">
        <a:schemeClr val="bg1"/>
      </p:bgRef>
    </p:bg>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609600"/>
            <a:ext cx="2057400" cy="55165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609600"/>
            <a:ext cx="5562600" cy="5516564"/>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6553200" y="6248402"/>
            <a:ext cx="2209800" cy="365125"/>
          </a:xfrm>
        </p:spPr>
        <p:txBody>
          <a:bodyPr/>
          <a:lstStyle/>
          <a:p>
            <a:fld id="{9D245DA8-D52A-40A9-988F-8AAFFCE1CA75}" type="datetimeFigureOut">
              <a:rPr lang="ar-SA" smtClean="0"/>
              <a:t>05/28/1433</a:t>
            </a:fld>
            <a:endParaRPr lang="ar-SA" dirty="0"/>
          </a:p>
        </p:txBody>
      </p:sp>
      <p:sp>
        <p:nvSpPr>
          <p:cNvPr id="5" name="عنصر نائب للتذييل 4"/>
          <p:cNvSpPr>
            <a:spLocks noGrp="1"/>
          </p:cNvSpPr>
          <p:nvPr>
            <p:ph type="ftr" sz="quarter" idx="11"/>
          </p:nvPr>
        </p:nvSpPr>
        <p:spPr>
          <a:xfrm>
            <a:off x="457201" y="6248207"/>
            <a:ext cx="5573483" cy="365125"/>
          </a:xfrm>
        </p:spPr>
        <p:txBody>
          <a:bodyPr/>
          <a:lstStyle/>
          <a:p>
            <a:endParaRPr lang="ar-SA" dirty="0"/>
          </a:p>
        </p:txBody>
      </p:sp>
      <p:sp>
        <p:nvSpPr>
          <p:cNvPr id="7" name="مستطيل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8" name="مستطيل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مستطيل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6" name="عنصر نائب لرقم الشريحة 5"/>
          <p:cNvSpPr>
            <a:spLocks noGrp="1"/>
          </p:cNvSpPr>
          <p:nvPr>
            <p:ph type="sldNum" sz="quarter" idx="12"/>
          </p:nvPr>
        </p:nvSpPr>
        <p:spPr>
          <a:xfrm rot="5400000">
            <a:off x="5989638" y="144462"/>
            <a:ext cx="533400" cy="244476"/>
          </a:xfrm>
        </p:spPr>
        <p:txBody>
          <a:bodyPr/>
          <a:lstStyle/>
          <a:p>
            <a:fld id="{5B185297-64CD-43FE-A320-7BC7D6DD8479}" type="slidenum">
              <a:rPr lang="ar-SA" smtClean="0"/>
              <a:t>‹#›</a:t>
            </a:fld>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228600"/>
            <a:ext cx="8153400" cy="990600"/>
          </a:xfrm>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9D245DA8-D52A-40A9-988F-8AAFFCE1CA75}" type="datetimeFigureOut">
              <a:rPr lang="ar-SA" smtClean="0"/>
              <a:t>05/28/1433</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lvl1pPr>
              <a:defRPr>
                <a:solidFill>
                  <a:srgbClr val="FFFFFF"/>
                </a:solidFill>
              </a:defRPr>
            </a:lvl1pPr>
          </a:lstStyle>
          <a:p>
            <a:fld id="{5B185297-64CD-43FE-A320-7BC7D6DD8479}" type="slidenum">
              <a:rPr lang="ar-SA" smtClean="0"/>
              <a:t>‹#›</a:t>
            </a:fld>
            <a:endParaRPr lang="ar-SA" dirty="0"/>
          </a:p>
        </p:txBody>
      </p:sp>
      <p:sp>
        <p:nvSpPr>
          <p:cNvPr id="8" name="عنصر نائب للمحتوى 7"/>
          <p:cNvSpPr>
            <a:spLocks noGrp="1"/>
          </p:cNvSpPr>
          <p:nvPr>
            <p:ph sz="quarter" idx="1"/>
          </p:nvPr>
        </p:nvSpPr>
        <p:spPr>
          <a:xfrm>
            <a:off x="612648" y="1600200"/>
            <a:ext cx="8153400" cy="44958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1"/>
      </p:bgRef>
    </p:bg>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7" name="مستطيل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مستطيل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مستطيل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9D245DA8-D52A-40A9-988F-8AAFFCE1CA75}" type="datetimeFigureOut">
              <a:rPr lang="ar-SA" smtClean="0"/>
              <a:t>05/28/1433</a:t>
            </a:fld>
            <a:endParaRPr lang="ar-SA" dirty="0"/>
          </a:p>
        </p:txBody>
      </p:sp>
      <p:sp>
        <p:nvSpPr>
          <p:cNvPr id="13" name="عنصر نائب لرقم الشريحة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B185297-64CD-43FE-A320-7BC7D6DD8479}" type="slidenum">
              <a:rPr lang="ar-SA" smtClean="0"/>
              <a:t>‹#›</a:t>
            </a:fld>
            <a:endParaRPr lang="ar-SA" dirty="0"/>
          </a:p>
        </p:txBody>
      </p:sp>
      <p:sp>
        <p:nvSpPr>
          <p:cNvPr id="14" name="عنصر نائب للتذييل 13"/>
          <p:cNvSpPr>
            <a:spLocks noGrp="1"/>
          </p:cNvSpPr>
          <p:nvPr>
            <p:ph type="ftr" sz="quarter" idx="12"/>
          </p:nvPr>
        </p:nvSpPr>
        <p:spPr/>
        <p:txBody>
          <a:bodyPr/>
          <a:lstStyle/>
          <a:p>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9" name="عنصر نائب للمحتوى 8"/>
          <p:cNvSpPr>
            <a:spLocks noGrp="1"/>
          </p:cNvSpPr>
          <p:nvPr>
            <p:ph sz="quarter" idx="1"/>
          </p:nvPr>
        </p:nvSpPr>
        <p:spPr>
          <a:xfrm>
            <a:off x="609600"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844901"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8" name="عنصر نائب للتاريخ 7"/>
          <p:cNvSpPr>
            <a:spLocks noGrp="1"/>
          </p:cNvSpPr>
          <p:nvPr>
            <p:ph type="dt" sz="half" idx="15"/>
          </p:nvPr>
        </p:nvSpPr>
        <p:spPr/>
        <p:txBody>
          <a:bodyPr rtlCol="0"/>
          <a:lstStyle/>
          <a:p>
            <a:fld id="{9D245DA8-D52A-40A9-988F-8AAFFCE1CA75}" type="datetimeFigureOut">
              <a:rPr lang="ar-SA" smtClean="0"/>
              <a:t>05/28/1433</a:t>
            </a:fld>
            <a:endParaRPr lang="ar-SA" dirty="0"/>
          </a:p>
        </p:txBody>
      </p:sp>
      <p:sp>
        <p:nvSpPr>
          <p:cNvPr id="10" name="عنصر نائب لرقم الشريحة 9"/>
          <p:cNvSpPr>
            <a:spLocks noGrp="1"/>
          </p:cNvSpPr>
          <p:nvPr>
            <p:ph type="sldNum" sz="quarter" idx="16"/>
          </p:nvPr>
        </p:nvSpPr>
        <p:spPr/>
        <p:txBody>
          <a:bodyPr rtlCol="0"/>
          <a:lstStyle/>
          <a:p>
            <a:fld id="{5B185297-64CD-43FE-A320-7BC7D6DD8479}" type="slidenum">
              <a:rPr lang="ar-SA" smtClean="0"/>
              <a:t>‹#›</a:t>
            </a:fld>
            <a:endParaRPr lang="ar-SA" dirty="0"/>
          </a:p>
        </p:txBody>
      </p:sp>
      <p:sp>
        <p:nvSpPr>
          <p:cNvPr id="12" name="عنصر نائب للتذييل 11"/>
          <p:cNvSpPr>
            <a:spLocks noGrp="1"/>
          </p:cNvSpPr>
          <p:nvPr>
            <p:ph type="ftr" sz="quarter" idx="17"/>
          </p:nvPr>
        </p:nvSpPr>
        <p:spPr/>
        <p:txBody>
          <a:bodyPr rtlCol="0"/>
          <a:lstStyle/>
          <a:p>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73050"/>
            <a:ext cx="8153400" cy="869950"/>
          </a:xfrm>
        </p:spPr>
        <p:txBody>
          <a:bodyPr anchor="ctr"/>
          <a:lstStyle>
            <a:lvl1pPr>
              <a:defRPr/>
            </a:lvl1pPr>
          </a:lstStyle>
          <a:p>
            <a:r>
              <a:rPr kumimoji="0" lang="ar-SA" smtClean="0"/>
              <a:t>انقر لتحرير نمط العنوان الرئيسي</a:t>
            </a:r>
            <a:endParaRPr kumimoji="0" lang="en-US"/>
          </a:p>
        </p:txBody>
      </p:sp>
      <p:sp>
        <p:nvSpPr>
          <p:cNvPr id="11" name="عنصر نائب للمحتوى 10"/>
          <p:cNvSpPr>
            <a:spLocks noGrp="1"/>
          </p:cNvSpPr>
          <p:nvPr>
            <p:ph sz="quarter" idx="2"/>
          </p:nvPr>
        </p:nvSpPr>
        <p:spPr>
          <a:xfrm>
            <a:off x="609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800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5"/>
          </p:nvPr>
        </p:nvSpPr>
        <p:spPr/>
        <p:txBody>
          <a:bodyPr rtlCol="0"/>
          <a:lstStyle/>
          <a:p>
            <a:fld id="{9D245DA8-D52A-40A9-988F-8AAFFCE1CA75}" type="datetimeFigureOut">
              <a:rPr lang="ar-SA" smtClean="0"/>
              <a:t>05/28/1433</a:t>
            </a:fld>
            <a:endParaRPr lang="ar-SA" dirty="0"/>
          </a:p>
        </p:txBody>
      </p:sp>
      <p:sp>
        <p:nvSpPr>
          <p:cNvPr id="12" name="عنصر نائب لرقم الشريحة 11"/>
          <p:cNvSpPr>
            <a:spLocks noGrp="1"/>
          </p:cNvSpPr>
          <p:nvPr>
            <p:ph type="sldNum" sz="quarter" idx="16"/>
          </p:nvPr>
        </p:nvSpPr>
        <p:spPr/>
        <p:txBody>
          <a:bodyPr rtlCol="0"/>
          <a:lstStyle/>
          <a:p>
            <a:fld id="{5B185297-64CD-43FE-A320-7BC7D6DD8479}" type="slidenum">
              <a:rPr lang="ar-SA" smtClean="0"/>
              <a:t>‹#›</a:t>
            </a:fld>
            <a:endParaRPr lang="ar-SA" dirty="0"/>
          </a:p>
        </p:txBody>
      </p:sp>
      <p:sp>
        <p:nvSpPr>
          <p:cNvPr id="14" name="عنصر نائب للتذييل 13"/>
          <p:cNvSpPr>
            <a:spLocks noGrp="1"/>
          </p:cNvSpPr>
          <p:nvPr>
            <p:ph type="ftr" sz="quarter" idx="17"/>
          </p:nvPr>
        </p:nvSpPr>
        <p:spPr/>
        <p:txBody>
          <a:bodyPr rtlCol="0"/>
          <a:lstStyle/>
          <a:p>
            <a:endParaRPr lang="ar-SA" dirty="0"/>
          </a:p>
        </p:txBody>
      </p:sp>
      <p:sp>
        <p:nvSpPr>
          <p:cNvPr id="16" name="عنصر نائب للنص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5" name="عنصر نائب للنص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9D245DA8-D52A-40A9-988F-8AAFFCE1CA75}" type="datetimeFigureOut">
              <a:rPr lang="ar-SA" smtClean="0"/>
              <a:t>05/28/1433</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lvl1pPr>
              <a:defRPr>
                <a:solidFill>
                  <a:srgbClr val="FFFFFF"/>
                </a:solidFill>
              </a:defRPr>
            </a:lvl1pPr>
          </a:lstStyle>
          <a:p>
            <a:fld id="{5B185297-64CD-43FE-A320-7BC7D6DD8479}" type="slidenum">
              <a:rPr lang="ar-SA" smtClean="0"/>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9D245DA8-D52A-40A9-988F-8AAFFCE1CA75}" type="datetimeFigureOut">
              <a:rPr lang="ar-SA" smtClean="0"/>
              <a:t>05/28/1433</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a:xfrm>
            <a:off x="0" y="6248400"/>
            <a:ext cx="533400" cy="381000"/>
          </a:xfrm>
        </p:spPr>
        <p:txBody>
          <a:bodyPr/>
          <a:lstStyle>
            <a:lvl1pPr>
              <a:defRPr>
                <a:solidFill>
                  <a:schemeClr val="tx2"/>
                </a:solidFill>
              </a:defRPr>
            </a:lvl1pPr>
          </a:lstStyle>
          <a:p>
            <a:fld id="{5B185297-64CD-43FE-A320-7BC7D6DD8479}" type="slidenum">
              <a:rPr lang="ar-SA" smtClean="0"/>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3050"/>
            <a:ext cx="8077200" cy="869950"/>
          </a:xfrm>
        </p:spPr>
        <p:txBody>
          <a:bodyPr anchor="ctr"/>
          <a:lstStyle>
            <a:lvl1pPr algn="l">
              <a:buNone/>
              <a:defRPr sz="4400" b="0"/>
            </a:lvl1p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9D245DA8-D52A-40A9-988F-8AAFFCE1CA75}" type="datetimeFigureOut">
              <a:rPr lang="ar-SA" smtClean="0"/>
              <a:t>05/28/1433</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lvl1pPr>
              <a:defRPr>
                <a:solidFill>
                  <a:srgbClr val="FFFFFF"/>
                </a:solidFill>
              </a:defRPr>
            </a:lvl1pPr>
          </a:lstStyle>
          <a:p>
            <a:fld id="{5B185297-64CD-43FE-A320-7BC7D6DD8479}" type="slidenum">
              <a:rPr lang="ar-SA" smtClean="0"/>
              <a:t>‹#›</a:t>
            </a:fld>
            <a:endParaRPr lang="ar-SA" dirty="0"/>
          </a:p>
        </p:txBody>
      </p:sp>
      <p:sp>
        <p:nvSpPr>
          <p:cNvPr id="3" name="عنصر نائب للنص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9" name="عنصر نائب للمحتوى 8"/>
          <p:cNvSpPr>
            <a:spLocks noGrp="1"/>
          </p:cNvSpPr>
          <p:nvPr>
            <p:ph sz="quarter" idx="1"/>
          </p:nvPr>
        </p:nvSpPr>
        <p:spPr>
          <a:xfrm>
            <a:off x="2362200" y="1752600"/>
            <a:ext cx="6400800" cy="4419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3">
        <a:schemeClr val="bg2"/>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8" name="مستطيل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مستطيل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مستطيل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ar-SA" smtClean="0"/>
              <a:t>انقر لتحرير نمط العنوان الرئيسي</a:t>
            </a:r>
            <a:endParaRPr kumimoji="0" lang="en-US"/>
          </a:p>
        </p:txBody>
      </p:sp>
      <p:sp>
        <p:nvSpPr>
          <p:cNvPr id="11" name="مستطيل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عنصر نائب للتاريخ 11"/>
          <p:cNvSpPr>
            <a:spLocks noGrp="1"/>
          </p:cNvSpPr>
          <p:nvPr>
            <p:ph type="dt" sz="half" idx="10"/>
          </p:nvPr>
        </p:nvSpPr>
        <p:spPr>
          <a:xfrm>
            <a:off x="6248400" y="6248400"/>
            <a:ext cx="2667000" cy="365125"/>
          </a:xfrm>
        </p:spPr>
        <p:txBody>
          <a:bodyPr rtlCol="0"/>
          <a:lstStyle/>
          <a:p>
            <a:fld id="{9D245DA8-D52A-40A9-988F-8AAFFCE1CA75}" type="datetimeFigureOut">
              <a:rPr lang="ar-SA" smtClean="0"/>
              <a:t>05/28/1433</a:t>
            </a:fld>
            <a:endParaRPr lang="ar-SA" dirty="0"/>
          </a:p>
        </p:txBody>
      </p:sp>
      <p:sp>
        <p:nvSpPr>
          <p:cNvPr id="13" name="عنصر نائب لرقم الشريحة 12"/>
          <p:cNvSpPr>
            <a:spLocks noGrp="1"/>
          </p:cNvSpPr>
          <p:nvPr>
            <p:ph type="sldNum" sz="quarter" idx="11"/>
          </p:nvPr>
        </p:nvSpPr>
        <p:spPr>
          <a:xfrm>
            <a:off x="0" y="4667249"/>
            <a:ext cx="1447800" cy="663578"/>
          </a:xfrm>
        </p:spPr>
        <p:txBody>
          <a:bodyPr rtlCol="0"/>
          <a:lstStyle>
            <a:lvl1pPr>
              <a:defRPr sz="2800"/>
            </a:lvl1pPr>
          </a:lstStyle>
          <a:p>
            <a:fld id="{5B185297-64CD-43FE-A320-7BC7D6DD8479}" type="slidenum">
              <a:rPr lang="ar-SA" smtClean="0"/>
              <a:t>‹#›</a:t>
            </a:fld>
            <a:endParaRPr lang="ar-SA" dirty="0"/>
          </a:p>
        </p:txBody>
      </p:sp>
      <p:sp>
        <p:nvSpPr>
          <p:cNvPr id="14" name="عنصر نائب للتذييل 13"/>
          <p:cNvSpPr>
            <a:spLocks noGrp="1"/>
          </p:cNvSpPr>
          <p:nvPr>
            <p:ph type="ftr" sz="quarter" idx="12"/>
          </p:nvPr>
        </p:nvSpPr>
        <p:spPr>
          <a:xfrm>
            <a:off x="1600200" y="6248206"/>
            <a:ext cx="4572000" cy="365125"/>
          </a:xfrm>
        </p:spPr>
        <p:txBody>
          <a:bodyPr rtlCol="0"/>
          <a:lstStyle/>
          <a:p>
            <a:endParaRPr lang="ar-SA" dirty="0"/>
          </a:p>
        </p:txBody>
      </p:sp>
      <p:sp>
        <p:nvSpPr>
          <p:cNvPr id="3" name="عنصر نائب للصورة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ar-SA" dirty="0" smtClean="0"/>
              <a:t>انقر فوق الرمز لإضافة صورة</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609600" y="228600"/>
            <a:ext cx="8153400" cy="9906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D245DA8-D52A-40A9-988F-8AAFFCE1CA75}" type="datetimeFigureOut">
              <a:rPr lang="ar-SA" smtClean="0"/>
              <a:t>05/28/1433</a:t>
            </a:fld>
            <a:endParaRPr lang="ar-SA" dirty="0"/>
          </a:p>
        </p:txBody>
      </p:sp>
      <p:sp>
        <p:nvSpPr>
          <p:cNvPr id="3" name="عنصر نائب للتذييل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ar-SA" dirty="0"/>
          </a:p>
        </p:txBody>
      </p:sp>
      <p:sp>
        <p:nvSpPr>
          <p:cNvPr id="7" name="مستطيل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مستطيل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مستطيل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B185297-64CD-43FE-A320-7BC7D6DD8479}" type="slidenum">
              <a:rPr lang="ar-SA" smtClean="0"/>
              <a:t>‹#›</a:t>
            </a:fld>
            <a:endParaRPr lang="ar-S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pPr algn="ctr" rtl="0"/>
            <a:r>
              <a:rPr lang="en-US" b="1" dirty="0" smtClean="0"/>
              <a:t>Security Lab 2</a:t>
            </a:r>
            <a:r>
              <a:rPr lang="en-US" dirty="0" smtClean="0"/>
              <a:t/>
            </a:r>
            <a:br>
              <a:rPr lang="en-US" dirty="0" smtClean="0"/>
            </a:br>
            <a:r>
              <a:rPr lang="en-US" b="1" dirty="0" smtClean="0"/>
              <a:t>MAN IN THE MIDDLE </a:t>
            </a:r>
            <a:r>
              <a:rPr lang="en-US" b="1" dirty="0" smtClean="0"/>
              <a:t>ATTACK</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71472" y="228600"/>
            <a:ext cx="8317070" cy="990600"/>
          </a:xfrm>
        </p:spPr>
        <p:txBody>
          <a:bodyPr>
            <a:normAutofit fontScale="90000"/>
          </a:bodyPr>
          <a:lstStyle/>
          <a:p>
            <a:r>
              <a:rPr lang="en-US" b="1" dirty="0" smtClean="0"/>
              <a:t>Conducting man-in-the-middle </a:t>
            </a:r>
            <a:r>
              <a:rPr lang="en-US" b="1" dirty="0" smtClean="0"/>
              <a:t>attacks</a:t>
            </a:r>
            <a:endParaRPr lang="ar-SA" dirty="0"/>
          </a:p>
        </p:txBody>
      </p:sp>
      <p:sp>
        <p:nvSpPr>
          <p:cNvPr id="3" name="عنصر نائب للمحتوى 2"/>
          <p:cNvSpPr>
            <a:spLocks noGrp="1"/>
          </p:cNvSpPr>
          <p:nvPr>
            <p:ph sz="quarter" idx="1"/>
          </p:nvPr>
        </p:nvSpPr>
        <p:spPr/>
        <p:txBody>
          <a:bodyPr>
            <a:normAutofit lnSpcReduction="10000"/>
          </a:bodyPr>
          <a:lstStyle/>
          <a:p>
            <a:pPr algn="just" rtl="0">
              <a:buNone/>
            </a:pPr>
            <a:r>
              <a:rPr lang="en-US" dirty="0" smtClean="0"/>
              <a:t>Man-in-the-middle attacks can be accomplished </a:t>
            </a:r>
            <a:r>
              <a:rPr lang="en-US" dirty="0" smtClean="0"/>
              <a:t>using a </a:t>
            </a:r>
            <a:r>
              <a:rPr lang="en-US" dirty="0" smtClean="0"/>
              <a:t>variety of </a:t>
            </a:r>
            <a:r>
              <a:rPr lang="en-US" dirty="0" smtClean="0"/>
              <a:t>methods</a:t>
            </a:r>
            <a:r>
              <a:rPr lang="en-US" dirty="0" smtClean="0"/>
              <a:t>.</a:t>
            </a:r>
            <a:endParaRPr lang="en-US" dirty="0" smtClean="0"/>
          </a:p>
          <a:p>
            <a:pPr algn="just" rtl="0">
              <a:buNone/>
            </a:pPr>
            <a:r>
              <a:rPr lang="en-US" dirty="0" smtClean="0"/>
              <a:t>I</a:t>
            </a:r>
            <a:r>
              <a:rPr lang="en-US" dirty="0" smtClean="0"/>
              <a:t>n </a:t>
            </a:r>
            <a:r>
              <a:rPr lang="en-US" dirty="0" smtClean="0"/>
              <a:t>fact, </a:t>
            </a:r>
            <a:r>
              <a:rPr lang="en-US" dirty="0" smtClean="0"/>
              <a:t>any person </a:t>
            </a:r>
            <a:r>
              <a:rPr lang="en-US" dirty="0" smtClean="0"/>
              <a:t>who has access to network packets as they travel between two hosts can accomplish these attacks:</a:t>
            </a:r>
          </a:p>
          <a:p>
            <a:pPr lvl="0" algn="just" rtl="0"/>
            <a:r>
              <a:rPr lang="en-US" b="1" dirty="0" smtClean="0"/>
              <a:t>ARP poisoning:</a:t>
            </a:r>
            <a:r>
              <a:rPr lang="en-US" dirty="0" smtClean="0"/>
              <a:t> Using Hunt, a freely available tool that uses ARP poisoning</a:t>
            </a:r>
            <a:r>
              <a:rPr lang="en-US" dirty="0" smtClean="0"/>
              <a:t>, an </a:t>
            </a:r>
            <a:r>
              <a:rPr lang="en-US" dirty="0" smtClean="0"/>
              <a:t>attacker can monitor and then hijack a TCP session. This requires that the attacker be on the same Ethernet segment as either the victim or the host with which it is communicating.</a:t>
            </a:r>
          </a:p>
          <a:p>
            <a:pPr algn="just" rtl="0"/>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p:txBody>
          <a:bodyPr/>
          <a:lstStyle/>
          <a:p>
            <a:pPr lvl="0" algn="just" rtl="0"/>
            <a:r>
              <a:rPr lang="en-US" b="1" dirty="0" smtClean="0"/>
              <a:t>ICMP redirects:</a:t>
            </a:r>
            <a:r>
              <a:rPr lang="en-US" dirty="0" smtClean="0"/>
              <a:t> Using ICMP redirect packets, an attacker could instruct </a:t>
            </a:r>
            <a:r>
              <a:rPr lang="en-US" dirty="0" smtClean="0"/>
              <a:t>a router </a:t>
            </a:r>
            <a:r>
              <a:rPr lang="en-US" dirty="0" smtClean="0"/>
              <a:t>to forward packets destined for the victim through the attacker’s own machine. The attacker can then monitor or modify the packets before they are sent to their destination.</a:t>
            </a:r>
          </a:p>
          <a:p>
            <a:pPr lvl="0" algn="just" rtl="0"/>
            <a:r>
              <a:rPr lang="en-US" b="1" dirty="0" smtClean="0"/>
              <a:t>DNS poisoning:</a:t>
            </a:r>
            <a:r>
              <a:rPr lang="en-US" dirty="0" smtClean="0"/>
              <a:t> An attacker redirects victim traffic by compromising the victim’s DNS cache with incorrect hostname-to-IP address mappings.</a:t>
            </a:r>
          </a:p>
          <a:p>
            <a:pPr algn="just" rtl="0"/>
            <a:endParaRPr lang="ar-SA" dirty="0"/>
          </a:p>
        </p:txBody>
      </p:sp>
      <p:sp>
        <p:nvSpPr>
          <p:cNvPr id="4" name="عنوان 1"/>
          <p:cNvSpPr>
            <a:spLocks noGrp="1"/>
          </p:cNvSpPr>
          <p:nvPr>
            <p:ph type="title"/>
          </p:nvPr>
        </p:nvSpPr>
        <p:spPr>
          <a:xfrm>
            <a:off x="541210" y="228600"/>
            <a:ext cx="8245632" cy="990600"/>
          </a:xfrm>
        </p:spPr>
        <p:txBody>
          <a:bodyPr>
            <a:normAutofit fontScale="90000"/>
          </a:bodyPr>
          <a:lstStyle/>
          <a:p>
            <a:r>
              <a:rPr lang="en-US" b="1" dirty="0" smtClean="0"/>
              <a:t>Conducting man-in-the-middle </a:t>
            </a:r>
            <a:r>
              <a:rPr lang="en-US" b="1" dirty="0" smtClean="0"/>
              <a:t>attacks</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b="1" dirty="0" smtClean="0"/>
              <a:t>Countermeasures</a:t>
            </a:r>
            <a:endParaRPr lang="ar-SA" dirty="0"/>
          </a:p>
        </p:txBody>
      </p:sp>
      <p:sp>
        <p:nvSpPr>
          <p:cNvPr id="3" name="عنصر نائب للمحتوى 2"/>
          <p:cNvSpPr>
            <a:spLocks noGrp="1"/>
          </p:cNvSpPr>
          <p:nvPr>
            <p:ph sz="quarter" idx="1"/>
          </p:nvPr>
        </p:nvSpPr>
        <p:spPr/>
        <p:txBody>
          <a:bodyPr>
            <a:normAutofit/>
          </a:bodyPr>
          <a:lstStyle/>
          <a:p>
            <a:pPr algn="just" rtl="0"/>
            <a:r>
              <a:rPr lang="en-US" sz="2800" dirty="0" smtClean="0"/>
              <a:t>To protect against man-in-the-middle attacks, routers should be configured to ignore ICMP redirect packets. Countermeasures for ARP and DNS poisoning will be examined in the following discussion of spoofing techniques</a:t>
            </a:r>
            <a:r>
              <a:rPr lang="en-US" sz="2800" dirty="0" smtClean="0"/>
              <a:t>.</a:t>
            </a:r>
            <a:endParaRPr lang="en-US" sz="2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b="1" dirty="0" smtClean="0"/>
              <a:t>ARP </a:t>
            </a:r>
            <a:r>
              <a:rPr lang="en-US" b="1" dirty="0" smtClean="0"/>
              <a:t>poisoning</a:t>
            </a:r>
            <a:endParaRPr lang="ar-SA" dirty="0"/>
          </a:p>
        </p:txBody>
      </p:sp>
      <p:sp>
        <p:nvSpPr>
          <p:cNvPr id="3" name="عنصر نائب للمحتوى 2"/>
          <p:cNvSpPr>
            <a:spLocks noGrp="1"/>
          </p:cNvSpPr>
          <p:nvPr>
            <p:ph sz="quarter" idx="1"/>
          </p:nvPr>
        </p:nvSpPr>
        <p:spPr/>
        <p:txBody>
          <a:bodyPr/>
          <a:lstStyle/>
          <a:p>
            <a:pPr algn="just" rtl="0"/>
            <a:r>
              <a:rPr lang="en-US" i="1" dirty="0" smtClean="0"/>
              <a:t>ARP (Address Resolution Protocol) </a:t>
            </a:r>
            <a:r>
              <a:rPr lang="en-US" dirty="0" smtClean="0"/>
              <a:t>poisoning is a technique used to corrupt a host’s ARP table, allowing the hacker to redirect traffic to the attacking machine. The attack can only be carried out when the attacker is connected to the same local network as the target machines.</a:t>
            </a:r>
          </a:p>
          <a:p>
            <a:pPr algn="l" rtl="0"/>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b="1" dirty="0" smtClean="0"/>
              <a:t>ARP </a:t>
            </a:r>
            <a:r>
              <a:rPr lang="en-US" b="1" dirty="0" smtClean="0"/>
              <a:t>poisoning operation</a:t>
            </a:r>
            <a:endParaRPr lang="ar-SA" dirty="0"/>
          </a:p>
        </p:txBody>
      </p:sp>
      <p:sp>
        <p:nvSpPr>
          <p:cNvPr id="3" name="عنصر نائب للمحتوى 2"/>
          <p:cNvSpPr>
            <a:spLocks noGrp="1"/>
          </p:cNvSpPr>
          <p:nvPr>
            <p:ph sz="quarter" idx="1"/>
          </p:nvPr>
        </p:nvSpPr>
        <p:spPr>
          <a:xfrm>
            <a:off x="612648" y="1600200"/>
            <a:ext cx="8245632" cy="5257800"/>
          </a:xfrm>
        </p:spPr>
        <p:txBody>
          <a:bodyPr>
            <a:normAutofit fontScale="70000" lnSpcReduction="20000"/>
          </a:bodyPr>
          <a:lstStyle/>
          <a:p>
            <a:pPr algn="just" rtl="0"/>
            <a:r>
              <a:rPr lang="en-US" dirty="0" smtClean="0"/>
              <a:t>ARP operates by sending out </a:t>
            </a:r>
            <a:r>
              <a:rPr lang="en-US" i="1" dirty="0" smtClean="0"/>
              <a:t>ARP request </a:t>
            </a:r>
            <a:r>
              <a:rPr lang="en-US" dirty="0" smtClean="0"/>
              <a:t>packets. </a:t>
            </a:r>
            <a:endParaRPr lang="en-US" dirty="0" smtClean="0"/>
          </a:p>
          <a:p>
            <a:pPr algn="just" rtl="0"/>
            <a:r>
              <a:rPr lang="en-US" dirty="0" smtClean="0"/>
              <a:t>An </a:t>
            </a:r>
            <a:r>
              <a:rPr lang="en-US" dirty="0" smtClean="0"/>
              <a:t>ARP request broadcasts the question, “Whose IP address is </a:t>
            </a:r>
            <a:r>
              <a:rPr lang="en-US" dirty="0" err="1" smtClean="0"/>
              <a:t>x.x.x.x</a:t>
            </a:r>
            <a:r>
              <a:rPr lang="en-US" dirty="0" smtClean="0"/>
              <a:t>?” to all computers on the LAN, even on a switched network</a:t>
            </a:r>
            <a:r>
              <a:rPr lang="en-US" dirty="0" smtClean="0"/>
              <a:t>.</a:t>
            </a:r>
          </a:p>
          <a:p>
            <a:pPr algn="just" rtl="0"/>
            <a:r>
              <a:rPr lang="en-US" dirty="0" smtClean="0"/>
              <a:t> </a:t>
            </a:r>
            <a:r>
              <a:rPr lang="en-US" dirty="0" smtClean="0"/>
              <a:t>Each computer examines the ARP request and checks if it is currently assigned the specified IP. </a:t>
            </a:r>
            <a:endParaRPr lang="en-US" dirty="0" smtClean="0"/>
          </a:p>
          <a:p>
            <a:pPr algn="just" rtl="0"/>
            <a:r>
              <a:rPr lang="en-US" dirty="0" smtClean="0"/>
              <a:t>The </a:t>
            </a:r>
            <a:r>
              <a:rPr lang="en-US" dirty="0" smtClean="0"/>
              <a:t>machine with the specified IP address returns an ARP reply containing its MAC address. </a:t>
            </a:r>
            <a:endParaRPr lang="en-US" dirty="0" smtClean="0"/>
          </a:p>
          <a:p>
            <a:pPr algn="just" rtl="0"/>
            <a:r>
              <a:rPr lang="en-US" dirty="0" smtClean="0"/>
              <a:t>To </a:t>
            </a:r>
            <a:r>
              <a:rPr lang="en-US" dirty="0" smtClean="0"/>
              <a:t>minimize the number of ARP packets being broadcast, operating systems keep a cache of ARP replies. </a:t>
            </a:r>
            <a:endParaRPr lang="en-US" dirty="0" smtClean="0"/>
          </a:p>
          <a:p>
            <a:pPr algn="just" rtl="0"/>
            <a:r>
              <a:rPr lang="en-US" dirty="0" smtClean="0"/>
              <a:t>When </a:t>
            </a:r>
            <a:r>
              <a:rPr lang="en-US" dirty="0" smtClean="0"/>
              <a:t>a computer receives an ARP reply, it will update its ARP cache with the new IP/MAC association. </a:t>
            </a:r>
            <a:endParaRPr lang="en-US" dirty="0" smtClean="0"/>
          </a:p>
          <a:p>
            <a:pPr algn="just" rtl="0"/>
            <a:r>
              <a:rPr lang="en-US" dirty="0" smtClean="0"/>
              <a:t>ARP </a:t>
            </a:r>
            <a:r>
              <a:rPr lang="en-US" dirty="0" smtClean="0"/>
              <a:t>cache poisoning occurs when an attacker sends forged ARP replies. </a:t>
            </a:r>
            <a:endParaRPr lang="en-US" dirty="0" smtClean="0"/>
          </a:p>
          <a:p>
            <a:pPr algn="just" rtl="0"/>
            <a:r>
              <a:rPr lang="en-US" dirty="0" smtClean="0"/>
              <a:t>In </a:t>
            </a:r>
            <a:r>
              <a:rPr lang="en-US" dirty="0" smtClean="0"/>
              <a:t>this case, </a:t>
            </a:r>
            <a:r>
              <a:rPr lang="en-US" dirty="0" smtClean="0"/>
              <a:t>a target </a:t>
            </a:r>
            <a:r>
              <a:rPr lang="en-US" dirty="0" smtClean="0"/>
              <a:t>computer could be convinced to send frames to the attacker’s PC instead of the trusted host. </a:t>
            </a:r>
            <a:endParaRPr lang="en-US" dirty="0" smtClean="0"/>
          </a:p>
          <a:p>
            <a:pPr algn="just" rtl="0"/>
            <a:r>
              <a:rPr lang="en-US" dirty="0" smtClean="0"/>
              <a:t>When </a:t>
            </a:r>
            <a:r>
              <a:rPr lang="en-US" dirty="0" smtClean="0"/>
              <a:t>done properly, the trusted host will have no idea this redirection </a:t>
            </a:r>
            <a:r>
              <a:rPr lang="en-US" dirty="0" smtClean="0"/>
              <a:t>took place.</a:t>
            </a: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41210" y="228600"/>
            <a:ext cx="8317070" cy="990600"/>
          </a:xfrm>
        </p:spPr>
        <p:txBody>
          <a:bodyPr>
            <a:normAutofit fontScale="90000"/>
          </a:bodyPr>
          <a:lstStyle/>
          <a:p>
            <a:r>
              <a:rPr lang="en-US" b="1" dirty="0" smtClean="0"/>
              <a:t>Example for </a:t>
            </a:r>
            <a:r>
              <a:rPr lang="en-US" b="1" dirty="0" smtClean="0"/>
              <a:t>ARP poisoning operation</a:t>
            </a:r>
            <a:endParaRPr lang="ar-SA" dirty="0"/>
          </a:p>
        </p:txBody>
      </p:sp>
      <p:sp>
        <p:nvSpPr>
          <p:cNvPr id="3" name="عنصر نائب للمحتوى 2"/>
          <p:cNvSpPr>
            <a:spLocks noGrp="1"/>
          </p:cNvSpPr>
          <p:nvPr>
            <p:ph sz="quarter" idx="1"/>
          </p:nvPr>
        </p:nvSpPr>
        <p:spPr/>
        <p:txBody>
          <a:bodyPr>
            <a:normAutofit lnSpcReduction="10000"/>
          </a:bodyPr>
          <a:lstStyle/>
          <a:p>
            <a:pPr algn="just" rtl="0"/>
            <a:r>
              <a:rPr lang="en-US" dirty="0" smtClean="0"/>
              <a:t>First, the attacker would say that the router's IP address is mapped to his MAC address. </a:t>
            </a:r>
            <a:endParaRPr lang="en-US" dirty="0" smtClean="0"/>
          </a:p>
          <a:p>
            <a:pPr algn="just" rtl="0"/>
            <a:r>
              <a:rPr lang="en-US" dirty="0" smtClean="0"/>
              <a:t>Second</a:t>
            </a:r>
            <a:r>
              <a:rPr lang="en-US" dirty="0" smtClean="0"/>
              <a:t>, the victim now attempts to connect to an address outside the subnet. </a:t>
            </a:r>
            <a:endParaRPr lang="en-US" dirty="0" smtClean="0"/>
          </a:p>
          <a:p>
            <a:pPr algn="just" rtl="0"/>
            <a:r>
              <a:rPr lang="en-US" dirty="0" smtClean="0"/>
              <a:t>The </a:t>
            </a:r>
            <a:r>
              <a:rPr lang="en-US" dirty="0" smtClean="0"/>
              <a:t>victim has an ARP mapping showing that the router's IP is mapped to the hacker's </a:t>
            </a:r>
            <a:r>
              <a:rPr lang="en-US" dirty="0" smtClean="0"/>
              <a:t>MAC.</a:t>
            </a:r>
          </a:p>
          <a:p>
            <a:pPr algn="just" rtl="0"/>
            <a:r>
              <a:rPr lang="en-US" dirty="0" smtClean="0"/>
              <a:t> </a:t>
            </a:r>
            <a:r>
              <a:rPr lang="en-US" dirty="0" smtClean="0"/>
              <a:t>therefore, the physical packets are forwarded through the switch and to the hacker. </a:t>
            </a:r>
            <a:endParaRPr lang="en-US" dirty="0" smtClean="0"/>
          </a:p>
          <a:p>
            <a:pPr algn="just" rtl="0"/>
            <a:r>
              <a:rPr lang="en-US" dirty="0" smtClean="0"/>
              <a:t>Finally</a:t>
            </a:r>
            <a:r>
              <a:rPr lang="en-US" dirty="0" smtClean="0"/>
              <a:t>, the hacker forwards the traffic onto the router. </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smtClean="0"/>
              <a:t>The ARP poisoning process</a:t>
            </a:r>
            <a:endParaRPr lang="ar-SA" b="1" dirty="0"/>
          </a:p>
        </p:txBody>
      </p:sp>
      <p:pic>
        <p:nvPicPr>
          <p:cNvPr id="4" name="Picture 3"/>
          <p:cNvPicPr/>
          <p:nvPr/>
        </p:nvPicPr>
        <p:blipFill rotWithShape="1">
          <a:blip r:embed="rId2">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t="8522"/>
          <a:stretch/>
        </p:blipFill>
        <p:spPr bwMode="auto">
          <a:xfrm>
            <a:off x="1214414" y="1571612"/>
            <a:ext cx="7358114" cy="5143536"/>
          </a:xfrm>
          <a:prstGeom prst="rect">
            <a:avLst/>
          </a:prstGeom>
          <a:ln>
            <a:noFill/>
          </a:ln>
          <a:extLst>
            <a:ext uri="{53640926-AAD7-44D8-BBD7-CCE9431645EC}">
              <a14:shadowObscured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smtClean="0"/>
              <a:t>ARP poisoning</a:t>
            </a:r>
            <a:endParaRPr lang="ar-SA" dirty="0"/>
          </a:p>
        </p:txBody>
      </p:sp>
      <p:sp>
        <p:nvSpPr>
          <p:cNvPr id="3" name="عنصر نائب للمحتوى 2"/>
          <p:cNvSpPr>
            <a:spLocks noGrp="1"/>
          </p:cNvSpPr>
          <p:nvPr>
            <p:ph sz="quarter" idx="1"/>
          </p:nvPr>
        </p:nvSpPr>
        <p:spPr>
          <a:xfrm>
            <a:off x="612648" y="1600200"/>
            <a:ext cx="8388508" cy="4495800"/>
          </a:xfrm>
        </p:spPr>
        <p:txBody>
          <a:bodyPr/>
          <a:lstStyle/>
          <a:p>
            <a:pPr algn="just" rtl="0"/>
            <a:r>
              <a:rPr lang="en-US" dirty="0" smtClean="0"/>
              <a:t>After this setup is in place, the hacker is able to pull off many types of man-in-the-middle attacks. </a:t>
            </a:r>
            <a:endParaRPr lang="en-US" dirty="0" smtClean="0"/>
          </a:p>
          <a:p>
            <a:pPr algn="just" rtl="0"/>
            <a:r>
              <a:rPr lang="en-US" dirty="0" smtClean="0"/>
              <a:t>This </a:t>
            </a:r>
            <a:r>
              <a:rPr lang="en-US" dirty="0" smtClean="0"/>
              <a:t>includes passing on the packets to their true destination, scanning them for useful information, or recording the packets for a session replay later. </a:t>
            </a:r>
            <a:endParaRPr lang="en-US" dirty="0" smtClean="0"/>
          </a:p>
          <a:p>
            <a:pPr algn="just" rtl="0"/>
            <a:r>
              <a:rPr lang="en-US" dirty="0" smtClean="0"/>
              <a:t>IP </a:t>
            </a:r>
            <a:r>
              <a:rPr lang="en-US" dirty="0" smtClean="0"/>
              <a:t>forwarding is a critical step in this process. Without it, the attack will turn into </a:t>
            </a:r>
            <a:r>
              <a:rPr lang="en-US" b="1" dirty="0" err="1" smtClean="0"/>
              <a:t>DoS</a:t>
            </a:r>
            <a:r>
              <a:rPr lang="en-US" dirty="0" smtClean="0"/>
              <a:t>. </a:t>
            </a:r>
            <a:endParaRPr lang="en-US" dirty="0" smtClean="0"/>
          </a:p>
          <a:p>
            <a:pPr algn="just" rtl="0"/>
            <a:r>
              <a:rPr lang="en-US" dirty="0" smtClean="0"/>
              <a:t>IP </a:t>
            </a:r>
            <a:r>
              <a:rPr lang="en-US" dirty="0" smtClean="0"/>
              <a:t>forwarding can be configured as shown </a:t>
            </a:r>
            <a:r>
              <a:rPr lang="en-US" dirty="0" smtClean="0"/>
              <a:t>in Table 1.</a:t>
            </a: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lnSpc>
                <a:spcPct val="115000"/>
              </a:lnSpc>
              <a:spcBef>
                <a:spcPts val="600"/>
              </a:spcBef>
              <a:spcAft>
                <a:spcPts val="600"/>
              </a:spcAft>
            </a:pPr>
            <a:r>
              <a:rPr lang="en-US" b="1" dirty="0" smtClean="0">
                <a:latin typeface="Times New Roman"/>
                <a:ea typeface="Times New Roman"/>
                <a:cs typeface="Arial"/>
              </a:rPr>
              <a:t>IP </a:t>
            </a:r>
            <a:r>
              <a:rPr lang="en-US" b="1" dirty="0" smtClean="0">
                <a:latin typeface="Times New Roman"/>
                <a:ea typeface="Times New Roman"/>
                <a:cs typeface="Arial"/>
              </a:rPr>
              <a:t>Forwarding Configuration</a:t>
            </a:r>
            <a:endParaRPr lang="en-US" sz="4000" dirty="0">
              <a:latin typeface="Calibri"/>
              <a:ea typeface="Calibri"/>
              <a:cs typeface="Arial"/>
            </a:endParaRPr>
          </a:p>
        </p:txBody>
      </p:sp>
      <p:graphicFrame>
        <p:nvGraphicFramePr>
          <p:cNvPr id="4" name="جدول 3"/>
          <p:cNvGraphicFramePr>
            <a:graphicFrameLocks noGrp="1"/>
          </p:cNvGraphicFramePr>
          <p:nvPr/>
        </p:nvGraphicFramePr>
        <p:xfrm>
          <a:off x="642912" y="1643051"/>
          <a:ext cx="8286807" cy="5072097"/>
        </p:xfrm>
        <a:graphic>
          <a:graphicData uri="http://schemas.openxmlformats.org/drawingml/2006/table">
            <a:tbl>
              <a:tblPr/>
              <a:tblGrid>
                <a:gridCol w="2762269"/>
                <a:gridCol w="2762269"/>
                <a:gridCol w="2762269"/>
              </a:tblGrid>
              <a:tr h="390161">
                <a:tc gridSpan="3">
                  <a:txBody>
                    <a:bodyPr/>
                    <a:lstStyle/>
                    <a:p>
                      <a:pPr algn="ctr" rtl="1">
                        <a:lnSpc>
                          <a:spcPct val="115000"/>
                        </a:lnSpc>
                        <a:spcBef>
                          <a:spcPts val="600"/>
                        </a:spcBef>
                        <a:spcAft>
                          <a:spcPts val="600"/>
                        </a:spcAft>
                      </a:pPr>
                      <a:r>
                        <a:rPr lang="en-US" sz="1200" b="1" dirty="0">
                          <a:latin typeface="Times New Roman"/>
                          <a:ea typeface="Times New Roman"/>
                          <a:cs typeface="Arial"/>
                        </a:rPr>
                        <a:t>Table 1. IP Forwarding Configuration</a:t>
                      </a:r>
                      <a:endParaRPr lang="en-US" sz="1100" dirty="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28575" cap="flat" cmpd="sng" algn="ctr">
                      <a:solidFill>
                        <a:srgbClr val="C0504D"/>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r>
              <a:tr h="390161">
                <a:tc>
                  <a:txBody>
                    <a:bodyPr/>
                    <a:lstStyle/>
                    <a:p>
                      <a:pPr algn="ctr" rtl="1">
                        <a:lnSpc>
                          <a:spcPct val="115000"/>
                        </a:lnSpc>
                        <a:spcAft>
                          <a:spcPts val="1000"/>
                        </a:spcAft>
                      </a:pPr>
                      <a:r>
                        <a:rPr lang="en-US" sz="1200" b="1">
                          <a:latin typeface="Times New Roman"/>
                          <a:ea typeface="Times New Roman"/>
                          <a:cs typeface="Arial"/>
                        </a:rPr>
                        <a:t>Operating System</a:t>
                      </a:r>
                      <a:endParaRPr lang="en-US" sz="110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28575"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EFD3D2"/>
                    </a:solidFill>
                  </a:tcPr>
                </a:tc>
                <a:tc>
                  <a:txBody>
                    <a:bodyPr/>
                    <a:lstStyle/>
                    <a:p>
                      <a:pPr algn="ctr" rtl="1">
                        <a:lnSpc>
                          <a:spcPct val="115000"/>
                        </a:lnSpc>
                        <a:spcAft>
                          <a:spcPts val="1000"/>
                        </a:spcAft>
                      </a:pPr>
                      <a:r>
                        <a:rPr lang="en-US" sz="1200" b="1">
                          <a:latin typeface="Times New Roman"/>
                          <a:ea typeface="Times New Roman"/>
                          <a:cs typeface="Arial"/>
                        </a:rPr>
                        <a:t>Command</a:t>
                      </a:r>
                      <a:endParaRPr lang="en-US" sz="110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28575"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EFD3D2"/>
                    </a:solidFill>
                  </a:tcPr>
                </a:tc>
                <a:tc>
                  <a:txBody>
                    <a:bodyPr/>
                    <a:lstStyle/>
                    <a:p>
                      <a:pPr algn="ctr" rtl="1">
                        <a:lnSpc>
                          <a:spcPct val="115000"/>
                        </a:lnSpc>
                        <a:spcAft>
                          <a:spcPts val="1000"/>
                        </a:spcAft>
                      </a:pPr>
                      <a:r>
                        <a:rPr lang="en-US" sz="1200" b="1">
                          <a:latin typeface="Times New Roman"/>
                          <a:ea typeface="Times New Roman"/>
                          <a:cs typeface="Arial"/>
                        </a:rPr>
                        <a:t>Syntax</a:t>
                      </a:r>
                      <a:endParaRPr lang="en-US" sz="110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28575"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EFD3D2"/>
                    </a:solidFill>
                  </a:tcPr>
                </a:tc>
              </a:tr>
              <a:tr h="1040431">
                <a:tc>
                  <a:txBody>
                    <a:bodyPr/>
                    <a:lstStyle/>
                    <a:p>
                      <a:pPr algn="l" rtl="1">
                        <a:lnSpc>
                          <a:spcPct val="115000"/>
                        </a:lnSpc>
                        <a:spcAft>
                          <a:spcPts val="1000"/>
                        </a:spcAft>
                      </a:pPr>
                      <a:r>
                        <a:rPr lang="en-US" sz="1200" b="1">
                          <a:latin typeface="Times New Roman"/>
                          <a:ea typeface="Times New Roman"/>
                          <a:cs typeface="Arial"/>
                        </a:rPr>
                        <a:t>Linux</a:t>
                      </a:r>
                      <a:endParaRPr lang="en-US" sz="110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algn="l" rtl="1">
                        <a:lnSpc>
                          <a:spcPct val="115000"/>
                        </a:lnSpc>
                        <a:spcAft>
                          <a:spcPts val="1000"/>
                        </a:spcAft>
                      </a:pPr>
                      <a:r>
                        <a:rPr lang="en-US" sz="1200">
                          <a:latin typeface="Times New Roman"/>
                          <a:ea typeface="Times New Roman"/>
                          <a:cs typeface="Arial"/>
                        </a:rPr>
                        <a:t>Enter the following command </a:t>
                      </a:r>
                      <a:r>
                        <a:rPr lang="en-US" sz="1000">
                          <a:latin typeface="Courier New"/>
                          <a:ea typeface="Times New Roman"/>
                          <a:cs typeface="Arial"/>
                        </a:rPr>
                        <a:t>to edit /proc: 1=Enabled, 0=Disabled</a:t>
                      </a:r>
                      <a:endParaRPr lang="en-US" sz="110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c>
                  <a:txBody>
                    <a:bodyPr/>
                    <a:lstStyle/>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a:latin typeface="Courier New"/>
                          <a:ea typeface="Times New Roman"/>
                          <a:cs typeface="Arial"/>
                        </a:rPr>
                        <a:t>echo 1 &gt;/proc/sys/net/</a:t>
                      </a:r>
                      <a:endParaRPr lang="en-US" sz="110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a:latin typeface="Courier New"/>
                          <a:ea typeface="Times New Roman"/>
                          <a:cs typeface="Arial"/>
                        </a:rPr>
                        <a:t>ipv4/ip_forward</a:t>
                      </a:r>
                      <a:endParaRPr lang="en-US" sz="110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tcPr>
                </a:tc>
              </a:tr>
              <a:tr h="3251344">
                <a:tc>
                  <a:txBody>
                    <a:bodyPr/>
                    <a:lstStyle/>
                    <a:p>
                      <a:pPr algn="l" rtl="1">
                        <a:lnSpc>
                          <a:spcPct val="115000"/>
                        </a:lnSpc>
                        <a:spcAft>
                          <a:spcPts val="1000"/>
                        </a:spcAft>
                      </a:pPr>
                      <a:r>
                        <a:rPr lang="en-US" sz="1200" b="1">
                          <a:latin typeface="Times New Roman"/>
                          <a:ea typeface="Times New Roman"/>
                          <a:cs typeface="Arial"/>
                        </a:rPr>
                        <a:t>Windows 2000, XP, and 2003</a:t>
                      </a:r>
                      <a:endParaRPr lang="en-US" sz="110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EFD3D2"/>
                    </a:solidFill>
                  </a:tcPr>
                </a:tc>
                <a:tc>
                  <a:txBody>
                    <a:bodyPr/>
                    <a:lstStyle/>
                    <a:p>
                      <a:pPr algn="l" rtl="1">
                        <a:lnSpc>
                          <a:spcPct val="115000"/>
                        </a:lnSpc>
                        <a:spcAft>
                          <a:spcPts val="1000"/>
                        </a:spcAft>
                      </a:pPr>
                      <a:r>
                        <a:rPr lang="en-US" sz="1200">
                          <a:latin typeface="Times New Roman"/>
                          <a:ea typeface="Times New Roman"/>
                          <a:cs typeface="Arial"/>
                        </a:rPr>
                        <a:t>Edit the following value in the registry: </a:t>
                      </a:r>
                      <a:r>
                        <a:rPr lang="en-US" sz="1000">
                          <a:latin typeface="Courier New"/>
                          <a:ea typeface="Times New Roman"/>
                          <a:cs typeface="Arial"/>
                        </a:rPr>
                        <a:t>1=Enabled, 0=Disabled</a:t>
                      </a:r>
                      <a:endParaRPr lang="en-US" sz="110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EFD3D2"/>
                    </a:solidFill>
                  </a:tcPr>
                </a:tc>
                <a:tc>
                  <a:txBody>
                    <a:bodyPr/>
                    <a:lstStyle/>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err="1">
                          <a:latin typeface="Courier New"/>
                          <a:ea typeface="Times New Roman"/>
                          <a:cs typeface="Arial"/>
                        </a:rPr>
                        <a:t>IPEnableRouter</a:t>
                      </a:r>
                      <a:endParaRPr lang="en-US" sz="1100" dirty="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a:latin typeface="Courier New"/>
                          <a:ea typeface="Times New Roman"/>
                          <a:cs typeface="Arial"/>
                        </a:rPr>
                        <a:t>Location:</a:t>
                      </a:r>
                      <a:endParaRPr lang="en-US" sz="1100" dirty="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a:latin typeface="Courier New"/>
                          <a:ea typeface="Times New Roman"/>
                          <a:cs typeface="Arial"/>
                        </a:rPr>
                        <a:t>HKLM\SYSTEM\</a:t>
                      </a:r>
                      <a:endParaRPr lang="en-US" sz="1100" dirty="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err="1">
                          <a:latin typeface="Courier New"/>
                          <a:ea typeface="Times New Roman"/>
                          <a:cs typeface="Arial"/>
                        </a:rPr>
                        <a:t>CurrentControlSet</a:t>
                      </a:r>
                      <a:r>
                        <a:rPr lang="en-US" sz="1000" dirty="0">
                          <a:latin typeface="Courier New"/>
                          <a:ea typeface="Times New Roman"/>
                          <a:cs typeface="Arial"/>
                        </a:rPr>
                        <a:t>\</a:t>
                      </a:r>
                      <a:endParaRPr lang="en-US" sz="1100" dirty="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a:latin typeface="Courier New"/>
                          <a:ea typeface="Times New Roman"/>
                          <a:cs typeface="Arial"/>
                        </a:rPr>
                        <a:t>Services\</a:t>
                      </a:r>
                      <a:r>
                        <a:rPr lang="en-US" sz="1000" dirty="0" err="1">
                          <a:latin typeface="Courier New"/>
                          <a:ea typeface="Times New Roman"/>
                          <a:cs typeface="Arial"/>
                        </a:rPr>
                        <a:t>Tcpip</a:t>
                      </a:r>
                      <a:r>
                        <a:rPr lang="en-US" sz="1000" dirty="0">
                          <a:latin typeface="Courier New"/>
                          <a:ea typeface="Times New Roman"/>
                          <a:cs typeface="Arial"/>
                        </a:rPr>
                        <a:t>\</a:t>
                      </a:r>
                      <a:endParaRPr lang="en-US" sz="1100" dirty="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a:latin typeface="Courier New"/>
                          <a:ea typeface="Times New Roman"/>
                          <a:cs typeface="Arial"/>
                        </a:rPr>
                        <a:t>Parameters</a:t>
                      </a:r>
                      <a:endParaRPr lang="en-US" sz="1100" dirty="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a:latin typeface="Courier New"/>
                          <a:ea typeface="Times New Roman"/>
                          <a:cs typeface="Arial"/>
                        </a:rPr>
                        <a:t>Data type: REG_DWORD</a:t>
                      </a:r>
                      <a:endParaRPr lang="en-US" sz="1100" dirty="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a:latin typeface="Courier New"/>
                          <a:ea typeface="Times New Roman"/>
                          <a:cs typeface="Arial"/>
                        </a:rPr>
                        <a:t>Valid range: 0-1</a:t>
                      </a:r>
                      <a:endParaRPr lang="en-US" sz="1100" dirty="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a:latin typeface="Courier New"/>
                          <a:ea typeface="Times New Roman"/>
                          <a:cs typeface="Arial"/>
                        </a:rPr>
                        <a:t>Default value: 0</a:t>
                      </a:r>
                      <a:endParaRPr lang="en-US" sz="1100" dirty="0">
                        <a:latin typeface="Calibri"/>
                        <a:ea typeface="Calibri"/>
                        <a:cs typeface="Arial"/>
                      </a:endParaRPr>
                    </a:p>
                    <a:p>
                      <a:pPr algn="l" rtl="1">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000" dirty="0">
                          <a:latin typeface="Courier New"/>
                          <a:ea typeface="Times New Roman"/>
                          <a:cs typeface="Arial"/>
                        </a:rPr>
                        <a:t>Present by default: Yes</a:t>
                      </a:r>
                      <a:endParaRPr lang="en-US" sz="1100" dirty="0">
                        <a:latin typeface="Calibri"/>
                        <a:ea typeface="Calibri"/>
                        <a:cs typeface="Arial"/>
                      </a:endParaRPr>
                    </a:p>
                  </a:txBody>
                  <a:tcPr marL="68580" marR="68580" marT="0" marB="0">
                    <a:lnL w="12700" cap="flat" cmpd="sng" algn="ctr">
                      <a:solidFill>
                        <a:srgbClr val="C0504D"/>
                      </a:solidFill>
                      <a:prstDash val="solid"/>
                      <a:round/>
                      <a:headEnd type="none" w="med" len="med"/>
                      <a:tailEnd type="none" w="med" len="med"/>
                    </a:lnL>
                    <a:lnR w="12700" cap="flat" cmpd="sng" algn="ctr">
                      <a:solidFill>
                        <a:srgbClr val="C0504D"/>
                      </a:solidFill>
                      <a:prstDash val="solid"/>
                      <a:round/>
                      <a:headEnd type="none" w="med" len="med"/>
                      <a:tailEnd type="none" w="med" len="med"/>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EFD3D2"/>
                    </a:soli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228600"/>
            <a:ext cx="8643998" cy="990600"/>
          </a:xfrm>
        </p:spPr>
        <p:txBody>
          <a:bodyPr>
            <a:normAutofit fontScale="90000"/>
          </a:bodyPr>
          <a:lstStyle/>
          <a:p>
            <a:r>
              <a:rPr lang="en-US" dirty="0" smtClean="0"/>
              <a:t>tools for performing ARP spoofing attacks</a:t>
            </a:r>
            <a:endParaRPr lang="ar-SA" dirty="0"/>
          </a:p>
        </p:txBody>
      </p:sp>
      <p:sp>
        <p:nvSpPr>
          <p:cNvPr id="3" name="عنصر نائب للمحتوى 2"/>
          <p:cNvSpPr>
            <a:spLocks noGrp="1"/>
          </p:cNvSpPr>
          <p:nvPr>
            <p:ph sz="quarter" idx="1"/>
          </p:nvPr>
        </p:nvSpPr>
        <p:spPr/>
        <p:txBody>
          <a:bodyPr/>
          <a:lstStyle/>
          <a:p>
            <a:pPr algn="just" rtl="0">
              <a:buNone/>
            </a:pPr>
            <a:r>
              <a:rPr lang="en-US" dirty="0" smtClean="0"/>
              <a:t>There are many tools for performing ARP spoofing attacks for both Windows and Linux. A few are introduced here</a:t>
            </a:r>
            <a:r>
              <a:rPr lang="en-US" dirty="0" smtClean="0"/>
              <a:t>:</a:t>
            </a:r>
          </a:p>
          <a:p>
            <a:pPr lvl="0" algn="just" rtl="0"/>
            <a:r>
              <a:rPr lang="en-US" b="1" dirty="0" err="1" smtClean="0"/>
              <a:t>Arpspoof</a:t>
            </a:r>
            <a:r>
              <a:rPr lang="en-US" dirty="0" smtClean="0"/>
              <a:t> Part of the </a:t>
            </a:r>
            <a:r>
              <a:rPr lang="en-US" dirty="0" err="1" smtClean="0"/>
              <a:t>Dsniff</a:t>
            </a:r>
            <a:r>
              <a:rPr lang="en-US" dirty="0" smtClean="0"/>
              <a:t> package of tools written by Dug Song. </a:t>
            </a:r>
            <a:endParaRPr lang="en-US" dirty="0" smtClean="0"/>
          </a:p>
          <a:p>
            <a:pPr lvl="0" algn="just" rtl="0">
              <a:buNone/>
            </a:pPr>
            <a:r>
              <a:rPr lang="en-US" dirty="0" smtClean="0"/>
              <a:t>Arp </a:t>
            </a:r>
            <a:r>
              <a:rPr lang="en-US" dirty="0" smtClean="0"/>
              <a:t>spoof redirects packets from a target system on the LAN intended for another host on the LAN by forging ARP replies.</a:t>
            </a:r>
          </a:p>
          <a:p>
            <a:pPr algn="l" rtl="0"/>
            <a:endParaRPr lang="en-US" dirty="0" smtClean="0"/>
          </a:p>
          <a:p>
            <a:pPr algn="l" rtl="0"/>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b="1" dirty="0" smtClean="0"/>
              <a:t>Objectives</a:t>
            </a:r>
            <a:endParaRPr lang="ar-SA" dirty="0"/>
          </a:p>
        </p:txBody>
      </p:sp>
      <p:sp>
        <p:nvSpPr>
          <p:cNvPr id="3" name="عنصر نائب للمحتوى 2"/>
          <p:cNvSpPr>
            <a:spLocks noGrp="1"/>
          </p:cNvSpPr>
          <p:nvPr>
            <p:ph sz="quarter" idx="1"/>
          </p:nvPr>
        </p:nvSpPr>
        <p:spPr>
          <a:xfrm>
            <a:off x="500034" y="2147910"/>
            <a:ext cx="8531352" cy="4495800"/>
          </a:xfrm>
        </p:spPr>
        <p:txBody>
          <a:bodyPr/>
          <a:lstStyle/>
          <a:p>
            <a:pPr lvl="0" algn="l" rtl="0"/>
            <a:r>
              <a:rPr lang="en-US" dirty="0" smtClean="0"/>
              <a:t>To understand ARP Poisoning, and how it forms MITM.</a:t>
            </a:r>
          </a:p>
          <a:p>
            <a:pPr lvl="0" algn="l" rtl="0"/>
            <a:r>
              <a:rPr lang="en-US" dirty="0" smtClean="0"/>
              <a:t>To understand DNS poisoning, and how it uses in the MITM.</a:t>
            </a:r>
          </a:p>
          <a:p>
            <a:pPr algn="l" rtl="0"/>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66" y="228600"/>
            <a:ext cx="8643966" cy="990600"/>
          </a:xfrm>
        </p:spPr>
        <p:txBody>
          <a:bodyPr>
            <a:normAutofit fontScale="90000"/>
          </a:bodyPr>
          <a:lstStyle/>
          <a:p>
            <a:r>
              <a:rPr lang="en-US" dirty="0" smtClean="0"/>
              <a:t>tools for performing ARP spoofing attacks</a:t>
            </a:r>
            <a:endParaRPr lang="ar-SA" dirty="0"/>
          </a:p>
        </p:txBody>
      </p:sp>
      <p:sp>
        <p:nvSpPr>
          <p:cNvPr id="3" name="عنصر نائب للمحتوى 2"/>
          <p:cNvSpPr>
            <a:spLocks noGrp="1"/>
          </p:cNvSpPr>
          <p:nvPr>
            <p:ph sz="quarter" idx="1"/>
          </p:nvPr>
        </p:nvSpPr>
        <p:spPr>
          <a:xfrm>
            <a:off x="612648" y="1600200"/>
            <a:ext cx="8153400" cy="4972072"/>
          </a:xfrm>
        </p:spPr>
        <p:txBody>
          <a:bodyPr>
            <a:normAutofit fontScale="77500" lnSpcReduction="20000"/>
          </a:bodyPr>
          <a:lstStyle/>
          <a:p>
            <a:pPr lvl="0" algn="just" rtl="0"/>
            <a:r>
              <a:rPr lang="en-US" b="1" dirty="0" err="1" smtClean="0"/>
              <a:t>Ettercap</a:t>
            </a:r>
            <a:r>
              <a:rPr lang="en-US" dirty="0" smtClean="0"/>
              <a:t> One of the most feared ARP poisoning tools because </a:t>
            </a:r>
            <a:r>
              <a:rPr lang="en-US" dirty="0" err="1" smtClean="0"/>
              <a:t>Ettercap</a:t>
            </a:r>
            <a:r>
              <a:rPr lang="en-US" dirty="0" smtClean="0"/>
              <a:t> can be used for ARP poisoning, for passive sniffing, as a protocol decoder, and as a packet grabber. </a:t>
            </a:r>
            <a:endParaRPr lang="en-US" dirty="0" smtClean="0"/>
          </a:p>
          <a:p>
            <a:pPr lvl="0" algn="just" rtl="0"/>
            <a:r>
              <a:rPr lang="en-US" dirty="0" smtClean="0"/>
              <a:t>It </a:t>
            </a:r>
            <a:r>
              <a:rPr lang="en-US" dirty="0" smtClean="0"/>
              <a:t>is menu driven and fairly simple to use. </a:t>
            </a:r>
            <a:endParaRPr lang="en-US" dirty="0" smtClean="0"/>
          </a:p>
          <a:p>
            <a:pPr lvl="0" algn="just" rtl="0"/>
            <a:r>
              <a:rPr lang="en-US" dirty="0" smtClean="0"/>
              <a:t>As </a:t>
            </a:r>
            <a:r>
              <a:rPr lang="en-US" dirty="0" smtClean="0"/>
              <a:t>an example, </a:t>
            </a:r>
            <a:r>
              <a:rPr lang="en-US" dirty="0" err="1" smtClean="0"/>
              <a:t>ettercapNzs</a:t>
            </a:r>
            <a:r>
              <a:rPr lang="en-US" dirty="0" smtClean="0"/>
              <a:t> will start </a:t>
            </a:r>
            <a:r>
              <a:rPr lang="en-US" dirty="0" err="1" smtClean="0"/>
              <a:t>ettercap</a:t>
            </a:r>
            <a:r>
              <a:rPr lang="en-US" dirty="0" smtClean="0"/>
              <a:t> in command-line mode (-N), not perform an ARP storm for host detection (-z), and passively sniff for IP traffic (-s). </a:t>
            </a:r>
            <a:endParaRPr lang="en-US" dirty="0" smtClean="0"/>
          </a:p>
          <a:p>
            <a:pPr lvl="0" algn="just" rtl="0"/>
            <a:r>
              <a:rPr lang="en-US" dirty="0" smtClean="0"/>
              <a:t>This </a:t>
            </a:r>
            <a:r>
              <a:rPr lang="en-US" dirty="0" smtClean="0"/>
              <a:t>will output packets to the console in a format similar to </a:t>
            </a:r>
            <a:r>
              <a:rPr lang="en-US" dirty="0" err="1" smtClean="0"/>
              <a:t>Windump</a:t>
            </a:r>
            <a:r>
              <a:rPr lang="en-US" dirty="0" smtClean="0"/>
              <a:t> or </a:t>
            </a:r>
            <a:r>
              <a:rPr lang="en-US" dirty="0" err="1" smtClean="0"/>
              <a:t>Tcpdump</a:t>
            </a:r>
            <a:r>
              <a:rPr lang="en-US" dirty="0" smtClean="0"/>
              <a:t>. </a:t>
            </a:r>
            <a:endParaRPr lang="en-US" dirty="0" smtClean="0"/>
          </a:p>
          <a:p>
            <a:pPr lvl="0" algn="just" rtl="0"/>
            <a:r>
              <a:rPr lang="en-US" dirty="0" err="1" smtClean="0"/>
              <a:t>Ettercap</a:t>
            </a:r>
            <a:r>
              <a:rPr lang="en-US" dirty="0" smtClean="0"/>
              <a:t> </a:t>
            </a:r>
            <a:r>
              <a:rPr lang="en-US" dirty="0" smtClean="0"/>
              <a:t>exits when you type q. </a:t>
            </a:r>
            <a:endParaRPr lang="en-US" dirty="0" smtClean="0"/>
          </a:p>
          <a:p>
            <a:pPr lvl="0" algn="just" rtl="0"/>
            <a:r>
              <a:rPr lang="en-US" dirty="0" err="1" smtClean="0"/>
              <a:t>Ettercap</a:t>
            </a:r>
            <a:r>
              <a:rPr lang="en-US" dirty="0" smtClean="0"/>
              <a:t> </a:t>
            </a:r>
            <a:r>
              <a:rPr lang="en-US" dirty="0" smtClean="0"/>
              <a:t>can even be used to capture usernames and passwords by using the C switch. </a:t>
            </a:r>
            <a:endParaRPr lang="en-US" dirty="0" smtClean="0"/>
          </a:p>
          <a:p>
            <a:pPr lvl="0" algn="just" rtl="0"/>
            <a:r>
              <a:rPr lang="en-US" dirty="0" smtClean="0"/>
              <a:t>Other </a:t>
            </a:r>
            <a:r>
              <a:rPr lang="en-US" dirty="0" smtClean="0"/>
              <a:t>common switches include: N is Non-interactive mode, z starts in silent mode to avoid ARP storms, and a is used for ARP sniffing on switched networks.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smtClean="0"/>
              <a:t>Countermeasures</a:t>
            </a:r>
            <a:endParaRPr lang="ar-SA" dirty="0"/>
          </a:p>
        </p:txBody>
      </p:sp>
      <p:sp>
        <p:nvSpPr>
          <p:cNvPr id="3" name="عنصر نائب للمحتوى 2"/>
          <p:cNvSpPr>
            <a:spLocks noGrp="1"/>
          </p:cNvSpPr>
          <p:nvPr>
            <p:ph sz="quarter" idx="1"/>
          </p:nvPr>
        </p:nvSpPr>
        <p:spPr/>
        <p:txBody>
          <a:bodyPr/>
          <a:lstStyle/>
          <a:p>
            <a:pPr algn="just" rtl="0"/>
            <a:r>
              <a:rPr lang="en-US" dirty="0" smtClean="0"/>
              <a:t>To stop ARP poisoning, use network switches that have MAC binding features. </a:t>
            </a:r>
            <a:endParaRPr lang="en-US" dirty="0" smtClean="0"/>
          </a:p>
          <a:p>
            <a:pPr algn="just" rtl="0"/>
            <a:r>
              <a:rPr lang="en-US" dirty="0" smtClean="0"/>
              <a:t>Switches </a:t>
            </a:r>
            <a:r>
              <a:rPr lang="en-US" dirty="0" smtClean="0"/>
              <a:t>with MAC binding store the first MAC address that appears on a port and </a:t>
            </a:r>
            <a:r>
              <a:rPr lang="en-US" dirty="0" smtClean="0"/>
              <a:t>do not </a:t>
            </a:r>
            <a:r>
              <a:rPr lang="en-US" dirty="0" smtClean="0"/>
              <a:t>allow the mapping to be changed without authentication.</a:t>
            </a:r>
          </a:p>
          <a:p>
            <a:pPr algn="just" rtl="0">
              <a:buNone/>
            </a:pP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b="1" dirty="0" smtClean="0"/>
              <a:t>DNS </a:t>
            </a:r>
            <a:r>
              <a:rPr lang="en-US" b="1" dirty="0" smtClean="0"/>
              <a:t>poisoning</a:t>
            </a:r>
            <a:endParaRPr lang="ar-SA" dirty="0"/>
          </a:p>
        </p:txBody>
      </p:sp>
      <p:sp>
        <p:nvSpPr>
          <p:cNvPr id="3" name="عنصر نائب للمحتوى 2"/>
          <p:cNvSpPr>
            <a:spLocks noGrp="1"/>
          </p:cNvSpPr>
          <p:nvPr>
            <p:ph sz="quarter" idx="1"/>
          </p:nvPr>
        </p:nvSpPr>
        <p:spPr>
          <a:xfrm>
            <a:off x="612648" y="1600200"/>
            <a:ext cx="8388508" cy="4495800"/>
          </a:xfrm>
        </p:spPr>
        <p:txBody>
          <a:bodyPr>
            <a:normAutofit lnSpcReduction="10000"/>
          </a:bodyPr>
          <a:lstStyle/>
          <a:p>
            <a:pPr algn="l" rtl="0"/>
            <a:r>
              <a:rPr lang="en-US" i="1" dirty="0" smtClean="0"/>
              <a:t>DNS spoofing </a:t>
            </a:r>
            <a:r>
              <a:rPr lang="en-US" dirty="0" smtClean="0"/>
              <a:t>manipulates the DNS server to redirect users to an attacker’s server. </a:t>
            </a:r>
            <a:endParaRPr lang="en-US" dirty="0" smtClean="0"/>
          </a:p>
          <a:p>
            <a:pPr algn="l" rtl="0"/>
            <a:r>
              <a:rPr lang="en-US" dirty="0" smtClean="0"/>
              <a:t>The </a:t>
            </a:r>
            <a:r>
              <a:rPr lang="en-US" dirty="0" smtClean="0"/>
              <a:t>DNS server resolves Internet domain names (www.google.com) to IP addresses(74.125.230.144), taking the burden off the user to remember a series of numbers. </a:t>
            </a:r>
            <a:endParaRPr lang="en-US" dirty="0" smtClean="0"/>
          </a:p>
          <a:p>
            <a:pPr algn="l" rtl="0"/>
            <a:r>
              <a:rPr lang="en-US" dirty="0" smtClean="0"/>
              <a:t>DNS </a:t>
            </a:r>
            <a:r>
              <a:rPr lang="en-US" dirty="0" smtClean="0"/>
              <a:t>spoofing can alter the cache so that www.google.com, which normally translates to an IP address of 74.125.230.144, is redirected to 72.30.2.43 (yahoo.com).</a:t>
            </a:r>
          </a:p>
          <a:p>
            <a:pPr algn="l" rtl="0"/>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smtClean="0"/>
              <a:t>Ways of </a:t>
            </a:r>
            <a:r>
              <a:rPr lang="en-US" b="1" dirty="0" smtClean="0"/>
              <a:t>DNS </a:t>
            </a:r>
            <a:r>
              <a:rPr lang="en-US" b="1" dirty="0" smtClean="0"/>
              <a:t>Spoofing </a:t>
            </a:r>
            <a:endParaRPr lang="ar-SA" b="1" dirty="0"/>
          </a:p>
        </p:txBody>
      </p:sp>
      <p:sp>
        <p:nvSpPr>
          <p:cNvPr id="3" name="عنصر نائب للمحتوى 2"/>
          <p:cNvSpPr>
            <a:spLocks noGrp="1"/>
          </p:cNvSpPr>
          <p:nvPr>
            <p:ph sz="quarter" idx="1"/>
          </p:nvPr>
        </p:nvSpPr>
        <p:spPr/>
        <p:txBody>
          <a:bodyPr>
            <a:normAutofit fontScale="92500"/>
          </a:bodyPr>
          <a:lstStyle/>
          <a:p>
            <a:pPr algn="just" rtl="0">
              <a:buNone/>
            </a:pPr>
            <a:r>
              <a:rPr lang="en-US" dirty="0" smtClean="0"/>
              <a:t>DNS spoofing is accomplished in one of three ways:</a:t>
            </a:r>
          </a:p>
          <a:p>
            <a:pPr lvl="0" algn="just" rtl="0"/>
            <a:r>
              <a:rPr lang="en-US" dirty="0" smtClean="0"/>
              <a:t>The attacker compromises the victim organization’s Web server and changes </a:t>
            </a:r>
            <a:r>
              <a:rPr lang="en-US" dirty="0" smtClean="0"/>
              <a:t>a hostname-to-IP </a:t>
            </a:r>
            <a:r>
              <a:rPr lang="en-US" dirty="0" smtClean="0"/>
              <a:t>address mapping. When users request the hostname, they </a:t>
            </a:r>
            <a:r>
              <a:rPr lang="en-US" dirty="0" smtClean="0"/>
              <a:t>redirected </a:t>
            </a:r>
            <a:r>
              <a:rPr lang="en-US" dirty="0" smtClean="0"/>
              <a:t>to the hacker’s server, rather than the authentic one.</a:t>
            </a:r>
          </a:p>
          <a:p>
            <a:pPr lvl="0" algn="just" rtl="0"/>
            <a:r>
              <a:rPr lang="en-US" dirty="0" smtClean="0"/>
              <a:t>Using IP spoofing techniques, the attacker’s DNS server instead of </a:t>
            </a:r>
            <a:r>
              <a:rPr lang="en-US" dirty="0" smtClean="0"/>
              <a:t>the legitimate </a:t>
            </a:r>
            <a:r>
              <a:rPr lang="en-US" dirty="0" smtClean="0"/>
              <a:t>DNS server answers lookup requests from users. Again, the </a:t>
            </a:r>
            <a:r>
              <a:rPr lang="en-US" dirty="0" smtClean="0"/>
              <a:t>hacker can </a:t>
            </a:r>
            <a:r>
              <a:rPr lang="en-US" dirty="0" smtClean="0"/>
              <a:t>direct user lookups to the server of his or her choice instead of to </a:t>
            </a:r>
            <a:r>
              <a:rPr lang="en-US" dirty="0" smtClean="0"/>
              <a:t>the authentic </a:t>
            </a:r>
            <a:r>
              <a:rPr lang="en-US" dirty="0" smtClean="0"/>
              <a:t>server (also called </a:t>
            </a:r>
            <a:r>
              <a:rPr lang="en-US" i="1" dirty="0" smtClean="0"/>
              <a:t>DNS hijacking</a:t>
            </a:r>
            <a:r>
              <a:rPr lang="en-US" dirty="0" smtClean="0"/>
              <a:t>).</a:t>
            </a:r>
          </a:p>
          <a:p>
            <a:pPr algn="just" rtl="0"/>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smtClean="0"/>
              <a:t>Ways of DNS </a:t>
            </a:r>
            <a:r>
              <a:rPr lang="en-US" b="1" dirty="0" smtClean="0"/>
              <a:t>Spoofing </a:t>
            </a:r>
            <a:endParaRPr lang="ar-SA" dirty="0"/>
          </a:p>
        </p:txBody>
      </p:sp>
      <p:sp>
        <p:nvSpPr>
          <p:cNvPr id="3" name="عنصر نائب للمحتوى 2"/>
          <p:cNvSpPr>
            <a:spLocks noGrp="1"/>
          </p:cNvSpPr>
          <p:nvPr>
            <p:ph sz="quarter" idx="1"/>
          </p:nvPr>
        </p:nvSpPr>
        <p:spPr/>
        <p:txBody>
          <a:bodyPr>
            <a:normAutofit fontScale="92500"/>
          </a:bodyPr>
          <a:lstStyle/>
          <a:p>
            <a:pPr lvl="0" algn="just" rtl="0"/>
            <a:r>
              <a:rPr lang="en-US" dirty="0" smtClean="0"/>
              <a:t>When the victim organization’s DNS server requests lookups from </a:t>
            </a:r>
            <a:r>
              <a:rPr lang="en-US" dirty="0" smtClean="0"/>
              <a:t>authoritative servers</a:t>
            </a:r>
            <a:r>
              <a:rPr lang="en-US" dirty="0" smtClean="0"/>
              <a:t>, the attacker “poisons” the DNS server’s cache of </a:t>
            </a:r>
            <a:r>
              <a:rPr lang="en-US" dirty="0" smtClean="0"/>
              <a:t>hostname-to-IP address </a:t>
            </a:r>
            <a:r>
              <a:rPr lang="en-US" dirty="0" smtClean="0"/>
              <a:t>mappings by sending false replies. The organization’s DNS server </a:t>
            </a:r>
            <a:r>
              <a:rPr lang="en-US" dirty="0" smtClean="0"/>
              <a:t>stores the </a:t>
            </a:r>
            <a:r>
              <a:rPr lang="en-US" dirty="0" smtClean="0"/>
              <a:t>invalid hostname-to-IP address mapping and serves it to clients when </a:t>
            </a:r>
            <a:r>
              <a:rPr lang="en-US" dirty="0" smtClean="0"/>
              <a:t>they request </a:t>
            </a:r>
            <a:r>
              <a:rPr lang="en-US" dirty="0" smtClean="0"/>
              <a:t>a resolution.</a:t>
            </a:r>
          </a:p>
          <a:p>
            <a:pPr algn="just" rtl="0"/>
            <a:r>
              <a:rPr lang="en-US" dirty="0" smtClean="0"/>
              <a:t>All three attacks can cause serious security problems, such as redirecting clients </a:t>
            </a:r>
            <a:r>
              <a:rPr lang="en-US" dirty="0" smtClean="0"/>
              <a:t>to wrong </a:t>
            </a:r>
            <a:r>
              <a:rPr lang="en-US" dirty="0" smtClean="0"/>
              <a:t>Internet sites or routing e-mail to non-authorized mail servers.</a:t>
            </a:r>
          </a:p>
          <a:p>
            <a:pPr algn="just" rtl="0"/>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b="1" dirty="0" smtClean="0"/>
              <a:t>Countermeasures</a:t>
            </a:r>
            <a:endParaRPr lang="ar-SA" dirty="0"/>
          </a:p>
        </p:txBody>
      </p:sp>
      <p:sp>
        <p:nvSpPr>
          <p:cNvPr id="3" name="عنصر نائب للمحتوى 2"/>
          <p:cNvSpPr>
            <a:spLocks noGrp="1"/>
          </p:cNvSpPr>
          <p:nvPr>
            <p:ph sz="quarter" idx="1"/>
          </p:nvPr>
        </p:nvSpPr>
        <p:spPr/>
        <p:txBody>
          <a:bodyPr/>
          <a:lstStyle/>
          <a:p>
            <a:pPr algn="l" rtl="0"/>
            <a:r>
              <a:rPr lang="en-US" dirty="0" smtClean="0"/>
              <a:t>To prevent DNS spoofing:</a:t>
            </a:r>
          </a:p>
          <a:p>
            <a:pPr lvl="0" algn="l" rtl="0"/>
            <a:r>
              <a:rPr lang="en-US" dirty="0" smtClean="0"/>
              <a:t>Ensure that your DNS software is the latest version, with the most </a:t>
            </a:r>
            <a:r>
              <a:rPr lang="en-US" dirty="0" smtClean="0"/>
              <a:t>recent security </a:t>
            </a:r>
            <a:r>
              <a:rPr lang="en-US" dirty="0" smtClean="0"/>
              <a:t>patches installed.</a:t>
            </a:r>
          </a:p>
          <a:p>
            <a:pPr lvl="0" algn="l" rtl="0"/>
            <a:r>
              <a:rPr lang="en-US" dirty="0" smtClean="0"/>
              <a:t>Enable auditing on all DNS servers.</a:t>
            </a:r>
          </a:p>
          <a:p>
            <a:pPr lvl="0" algn="l" rtl="0"/>
            <a:r>
              <a:rPr lang="en-US" dirty="0" smtClean="0"/>
              <a:t>Secure the DNS cache against pollution.</a:t>
            </a:r>
          </a:p>
          <a:p>
            <a:pPr algn="l" rtl="0"/>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b="1" dirty="0" smtClean="0"/>
              <a:t>Overview</a:t>
            </a:r>
            <a:endParaRPr lang="ar-SA" dirty="0"/>
          </a:p>
        </p:txBody>
      </p:sp>
      <p:sp>
        <p:nvSpPr>
          <p:cNvPr id="3" name="عنصر نائب للمحتوى 2"/>
          <p:cNvSpPr>
            <a:spLocks noGrp="1"/>
          </p:cNvSpPr>
          <p:nvPr>
            <p:ph sz="quarter" idx="1"/>
          </p:nvPr>
        </p:nvSpPr>
        <p:spPr/>
        <p:txBody>
          <a:bodyPr>
            <a:normAutofit fontScale="85000" lnSpcReduction="20000"/>
          </a:bodyPr>
          <a:lstStyle/>
          <a:p>
            <a:pPr algn="just" rtl="0"/>
            <a:r>
              <a:rPr lang="en-US" dirty="0" smtClean="0"/>
              <a:t>Suppose that Alice, a high school student, is in danger of receiving a poor grade in math</a:t>
            </a:r>
            <a:r>
              <a:rPr lang="en-US" dirty="0" smtClean="0"/>
              <a:t>. Her </a:t>
            </a:r>
            <a:r>
              <a:rPr lang="en-US" dirty="0" smtClean="0"/>
              <a:t>teacher, Bob, mails a letter to Alice’s parents requesting a conference. However, Alice waits for the mail and removes the original letter from the mail box before her parents come home. She then replaces it with a counterfeit letter from Bob that compliments her for her math work. She also forges her parent’s signature on the original letter to decline a conference and then mails it back to Bob. The parents read the fake letter and compliment Alice on her hard work, while Bob wonders why her parents do not want a conference. Alice has conducted a </a:t>
            </a:r>
            <a:r>
              <a:rPr lang="en-US" b="1" dirty="0" smtClean="0"/>
              <a:t>Man-In-The-Middle</a:t>
            </a:r>
            <a:r>
              <a:rPr lang="en-US" dirty="0" smtClean="0"/>
              <a:t> attack by intercepting legitimate communication and forging a fictitious response to the sender.</a:t>
            </a:r>
          </a:p>
          <a:p>
            <a:pPr algn="l" rtl="0"/>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b="1" dirty="0" smtClean="0"/>
              <a:t>Definition of </a:t>
            </a:r>
            <a:r>
              <a:rPr lang="en-US" b="1" dirty="0" smtClean="0"/>
              <a:t>MITM</a:t>
            </a:r>
            <a:endParaRPr lang="ar-SA" dirty="0"/>
          </a:p>
        </p:txBody>
      </p:sp>
      <p:sp>
        <p:nvSpPr>
          <p:cNvPr id="3" name="عنصر نائب للمحتوى 2"/>
          <p:cNvSpPr>
            <a:spLocks noGrp="1"/>
          </p:cNvSpPr>
          <p:nvPr>
            <p:ph sz="quarter" idx="1"/>
          </p:nvPr>
        </p:nvSpPr>
        <p:spPr/>
        <p:txBody>
          <a:bodyPr>
            <a:normAutofit lnSpcReduction="10000"/>
          </a:bodyPr>
          <a:lstStyle/>
          <a:p>
            <a:pPr algn="just" rtl="0"/>
            <a:r>
              <a:rPr lang="en-US" i="1" dirty="0" smtClean="0"/>
              <a:t>Man-in-the-middle</a:t>
            </a:r>
            <a:r>
              <a:rPr lang="en-US" b="1" dirty="0" smtClean="0"/>
              <a:t>(MITM)</a:t>
            </a:r>
            <a:r>
              <a:rPr lang="en-US" dirty="0" smtClean="0"/>
              <a:t> attacks occur when the attacker manages to position themselves between the legitimate parties to a conversation. </a:t>
            </a:r>
            <a:endParaRPr lang="en-US" dirty="0" smtClean="0"/>
          </a:p>
          <a:p>
            <a:pPr algn="just" rtl="0"/>
            <a:r>
              <a:rPr lang="en-US" dirty="0" smtClean="0"/>
              <a:t>The </a:t>
            </a:r>
            <a:r>
              <a:rPr lang="en-US" dirty="0" smtClean="0"/>
              <a:t>attacker spoofs the opposite legitimate party so that all parties believe they are actually talking to the expected other, legitimate parties. </a:t>
            </a:r>
            <a:endParaRPr lang="en-US" dirty="0" smtClean="0"/>
          </a:p>
          <a:p>
            <a:pPr algn="just" rtl="0"/>
            <a:r>
              <a:rPr lang="en-US" dirty="0" smtClean="0"/>
              <a:t>A </a:t>
            </a:r>
            <a:r>
              <a:rPr lang="en-US" dirty="0" smtClean="0"/>
              <a:t>MITM attack allows the attacker to eavesdrop on the conversation between the parties, or to actively intervene in the conversation to achieve some illegitimate end</a:t>
            </a:r>
            <a:r>
              <a:rPr lang="en-US" dirty="0" smtClean="0"/>
              <a:t>.</a:t>
            </a: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smtClean="0"/>
              <a:t>Where MITM common?</a:t>
            </a:r>
            <a:endParaRPr lang="ar-SA" dirty="0"/>
          </a:p>
        </p:txBody>
      </p:sp>
      <p:sp>
        <p:nvSpPr>
          <p:cNvPr id="3" name="عنصر نائب للمحتوى 2"/>
          <p:cNvSpPr>
            <a:spLocks noGrp="1"/>
          </p:cNvSpPr>
          <p:nvPr>
            <p:ph sz="quarter" idx="1"/>
          </p:nvPr>
        </p:nvSpPr>
        <p:spPr/>
        <p:txBody>
          <a:bodyPr/>
          <a:lstStyle/>
          <a:p>
            <a:pPr algn="just" rtl="0"/>
            <a:r>
              <a:rPr lang="en-US" dirty="0" smtClean="0"/>
              <a:t>MITM attacks are relatively uncommon in the wired Internet, since there are very few places where an attacker can insert itself between two communicating terminals and remain undetected</a:t>
            </a:r>
            <a:r>
              <a:rPr lang="en-US" dirty="0" smtClean="0"/>
              <a:t>.</a:t>
            </a:r>
          </a:p>
          <a:p>
            <a:pPr algn="just" rtl="0"/>
            <a:r>
              <a:rPr lang="en-US" dirty="0" smtClean="0"/>
              <a:t> </a:t>
            </a:r>
            <a:r>
              <a:rPr lang="en-US" dirty="0" smtClean="0"/>
              <a:t>For wireless links, however, the situation is quite different. Unless proper security is maintained on wireless last hop links, it can be fairly easy for an attacker to insert itself, depending on the nature of the wireless link layer protocol. </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b="1" dirty="0" smtClean="0"/>
              <a:t>MITM Attack</a:t>
            </a:r>
            <a:endParaRPr lang="ar-SA" dirty="0"/>
          </a:p>
        </p:txBody>
      </p:sp>
      <p:pic>
        <p:nvPicPr>
          <p:cNvPr id="1026" name="Picture 2"/>
          <p:cNvPicPr>
            <a:picLocks noChangeAspect="1" noChangeArrowheads="1"/>
          </p:cNvPicPr>
          <p:nvPr/>
        </p:nvPicPr>
        <p:blipFill>
          <a:blip r:embed="rId2"/>
          <a:srcRect/>
          <a:stretch>
            <a:fillRect/>
          </a:stretch>
        </p:blipFill>
        <p:spPr bwMode="auto">
          <a:xfrm>
            <a:off x="1428729" y="1714487"/>
            <a:ext cx="6643734" cy="4886515"/>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smtClean="0"/>
              <a:t>Man-in-the-middle </a:t>
            </a:r>
            <a:r>
              <a:rPr lang="en-US" dirty="0" smtClean="0"/>
              <a:t>attack types</a:t>
            </a:r>
            <a:endParaRPr lang="ar-SA" dirty="0"/>
          </a:p>
        </p:txBody>
      </p:sp>
      <p:sp>
        <p:nvSpPr>
          <p:cNvPr id="3" name="عنصر نائب للمحتوى 2"/>
          <p:cNvSpPr>
            <a:spLocks noGrp="1"/>
          </p:cNvSpPr>
          <p:nvPr>
            <p:ph sz="quarter" idx="1"/>
          </p:nvPr>
        </p:nvSpPr>
        <p:spPr>
          <a:xfrm>
            <a:off x="612648" y="1600200"/>
            <a:ext cx="8317070" cy="4495800"/>
          </a:xfrm>
        </p:spPr>
        <p:txBody>
          <a:bodyPr/>
          <a:lstStyle/>
          <a:p>
            <a:pPr algn="l" rtl="0"/>
            <a:r>
              <a:rPr lang="en-US" dirty="0" smtClean="0"/>
              <a:t>Man-in-the-middle attacks can be </a:t>
            </a:r>
            <a:r>
              <a:rPr lang="en-US" b="1" dirty="0" smtClean="0"/>
              <a:t>active</a:t>
            </a:r>
            <a:r>
              <a:rPr lang="en-US" dirty="0" smtClean="0"/>
              <a:t> or </a:t>
            </a:r>
            <a:r>
              <a:rPr lang="en-US" b="1" dirty="0" smtClean="0"/>
              <a:t>passive</a:t>
            </a:r>
            <a:r>
              <a:rPr lang="en-US" dirty="0" smtClean="0"/>
              <a:t>.</a:t>
            </a:r>
          </a:p>
          <a:p>
            <a:pPr algn="l" rtl="0"/>
            <a:r>
              <a:rPr lang="en-US" dirty="0" smtClean="0"/>
              <a:t> </a:t>
            </a:r>
            <a:r>
              <a:rPr lang="en-US" b="1" dirty="0" smtClean="0"/>
              <a:t>In a passive </a:t>
            </a:r>
            <a:r>
              <a:rPr lang="en-US" b="1" dirty="0" smtClean="0"/>
              <a:t>attack:</a:t>
            </a:r>
            <a:r>
              <a:rPr lang="en-US" dirty="0" smtClean="0"/>
              <a:t> </a:t>
            </a:r>
            <a:r>
              <a:rPr lang="en-US" dirty="0" smtClean="0"/>
              <a:t>the attacker captures the data that is being transmitted, records it, and then sends it on to the original recipient without his presence being detected. </a:t>
            </a:r>
            <a:endParaRPr lang="en-US" dirty="0" smtClean="0"/>
          </a:p>
          <a:p>
            <a:pPr algn="l" rtl="0"/>
            <a:r>
              <a:rPr lang="en-US" b="1" dirty="0" smtClean="0"/>
              <a:t>In </a:t>
            </a:r>
            <a:r>
              <a:rPr lang="en-US" b="1" dirty="0" smtClean="0"/>
              <a:t>an active </a:t>
            </a:r>
            <a:r>
              <a:rPr lang="en-US" b="1" dirty="0" smtClean="0"/>
              <a:t>attack: </a:t>
            </a:r>
            <a:r>
              <a:rPr lang="en-US" dirty="0" smtClean="0"/>
              <a:t>the </a:t>
            </a:r>
            <a:r>
              <a:rPr lang="en-US" dirty="0" smtClean="0"/>
              <a:t>contents are intercepted and altered before they are sent on to the recipient.</a:t>
            </a:r>
          </a:p>
          <a:p>
            <a:pPr algn="l" rtl="0"/>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3200" b="1" dirty="0" smtClean="0"/>
              <a:t>The purpose of Man-In-The-Middle </a:t>
            </a:r>
            <a:r>
              <a:rPr lang="en-US" sz="3200" b="1" dirty="0" smtClean="0"/>
              <a:t>Attacks</a:t>
            </a:r>
            <a:endParaRPr lang="ar-SA" sz="3200" dirty="0"/>
          </a:p>
        </p:txBody>
      </p:sp>
      <p:sp>
        <p:nvSpPr>
          <p:cNvPr id="3" name="عنصر نائب للمحتوى 2"/>
          <p:cNvSpPr>
            <a:spLocks noGrp="1"/>
          </p:cNvSpPr>
          <p:nvPr>
            <p:ph sz="quarter" idx="1"/>
          </p:nvPr>
        </p:nvSpPr>
        <p:spPr>
          <a:xfrm>
            <a:off x="428596" y="1600200"/>
            <a:ext cx="8643966" cy="4495800"/>
          </a:xfrm>
        </p:spPr>
        <p:txBody>
          <a:bodyPr>
            <a:noAutofit/>
          </a:bodyPr>
          <a:lstStyle/>
          <a:p>
            <a:pPr algn="just" rtl="0">
              <a:buNone/>
            </a:pPr>
            <a:r>
              <a:rPr lang="en-US" sz="2400" dirty="0" smtClean="0"/>
              <a:t>Man-in-the-middle attacks have a variety of applications, including:</a:t>
            </a:r>
          </a:p>
          <a:p>
            <a:pPr lvl="0" algn="just" rtl="0"/>
            <a:r>
              <a:rPr lang="en-US" sz="2400" b="1" dirty="0" smtClean="0"/>
              <a:t>Web spoofing:</a:t>
            </a:r>
            <a:r>
              <a:rPr lang="en-US" sz="2400" dirty="0" smtClean="0"/>
              <a:t> This is an attack in which the assailant arranges his Web server between his victim’s Web browser and a legitimate server. In this case, the attacker can monitor and record the victim’s online activity, as well as modify the content being viewed by the victim.</a:t>
            </a:r>
          </a:p>
          <a:p>
            <a:pPr lvl="0" algn="just" rtl="0"/>
            <a:r>
              <a:rPr lang="en-US" sz="2400" b="1" dirty="0" smtClean="0"/>
              <a:t>TCP session hijacking:</a:t>
            </a:r>
            <a:r>
              <a:rPr lang="en-US" sz="2400" dirty="0" smtClean="0"/>
              <a:t> By arranging for traffic between two hosts to pass though his machine, an attacker can actually take over the role of one of them and assume full control of the TCP session. For example, by monitoring a victim’s communications with an FTP server, the attacker can wait for the victim to authenticate and then hijack the TCP session and take over the user’s access to the FTP server</a:t>
            </a:r>
            <a:r>
              <a:rPr lang="en-US" sz="2400" dirty="0" smtClean="0"/>
              <a:t>.</a:t>
            </a:r>
            <a:endParaRPr lang="en-US"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3200" b="1" dirty="0" smtClean="0"/>
              <a:t>The purpose of Man-In-The-Middle Attacks</a:t>
            </a:r>
            <a:endParaRPr lang="ar-SA" sz="3200" dirty="0"/>
          </a:p>
        </p:txBody>
      </p:sp>
      <p:sp>
        <p:nvSpPr>
          <p:cNvPr id="3" name="عنصر نائب للمحتوى 2"/>
          <p:cNvSpPr>
            <a:spLocks noGrp="1"/>
          </p:cNvSpPr>
          <p:nvPr>
            <p:ph sz="quarter" idx="1"/>
          </p:nvPr>
        </p:nvSpPr>
        <p:spPr/>
        <p:txBody>
          <a:bodyPr>
            <a:normAutofit lnSpcReduction="10000"/>
          </a:bodyPr>
          <a:lstStyle/>
          <a:p>
            <a:pPr lvl="0" algn="just" rtl="0"/>
            <a:r>
              <a:rPr lang="en-US" b="1" dirty="0" smtClean="0"/>
              <a:t>Information theft:</a:t>
            </a:r>
            <a:r>
              <a:rPr lang="en-US" dirty="0" smtClean="0"/>
              <a:t> The attacker can passively record data communications in order to gather sensitive information that might be passing between two hosts. This information could include anything from industrial secrets to username and password information.</a:t>
            </a:r>
          </a:p>
          <a:p>
            <a:pPr lvl="0" algn="just" rtl="0"/>
            <a:r>
              <a:rPr lang="en-US" dirty="0" smtClean="0"/>
              <a:t>Many other attacks, including denial-of-service attacks, corruption </a:t>
            </a:r>
            <a:r>
              <a:rPr lang="en-US" dirty="0" smtClean="0"/>
              <a:t>of transmitted </a:t>
            </a:r>
            <a:r>
              <a:rPr lang="en-US" dirty="0" smtClean="0"/>
              <a:t>data, or traffic analysis to gain information about the </a:t>
            </a:r>
            <a:r>
              <a:rPr lang="en-US" dirty="0" smtClean="0"/>
              <a:t>victim’s network</a:t>
            </a:r>
            <a:r>
              <a:rPr lang="en-US" dirty="0" smtClean="0"/>
              <a:t>.</a:t>
            </a:r>
          </a:p>
          <a:p>
            <a:pPr algn="just" rtl="0"/>
            <a:endParaRPr lang="ar-SA"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ألوان متوسطة">
  <a:themeElements>
    <a:clrScheme name="ألوان متوسطة">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ألوان متوسطة">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ألوان متوسطة">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247</TotalTime>
  <Words>1793</Words>
  <Application>Microsoft Office PowerPoint</Application>
  <PresentationFormat>عرض على الشاشة (3:4)‏</PresentationFormat>
  <Paragraphs>110</Paragraphs>
  <Slides>25</Slides>
  <Notes>0</Notes>
  <HiddenSlides>0</HiddenSlides>
  <MMClips>0</MMClips>
  <ScaleCrop>false</ScaleCrop>
  <HeadingPairs>
    <vt:vector size="4" baseType="variant">
      <vt:variant>
        <vt:lpstr>سمة</vt:lpstr>
      </vt:variant>
      <vt:variant>
        <vt:i4>1</vt:i4>
      </vt:variant>
      <vt:variant>
        <vt:lpstr>عناوين الشرائح</vt:lpstr>
      </vt:variant>
      <vt:variant>
        <vt:i4>25</vt:i4>
      </vt:variant>
    </vt:vector>
  </HeadingPairs>
  <TitlesOfParts>
    <vt:vector size="26" baseType="lpstr">
      <vt:lpstr>ألوان متوسطة</vt:lpstr>
      <vt:lpstr>Security Lab 2 MAN IN THE MIDDLE ATTACK</vt:lpstr>
      <vt:lpstr>Objectives</vt:lpstr>
      <vt:lpstr>Overview</vt:lpstr>
      <vt:lpstr>Definition of MITM</vt:lpstr>
      <vt:lpstr>Where MITM common?</vt:lpstr>
      <vt:lpstr>MITM Attack</vt:lpstr>
      <vt:lpstr>Man-in-the-middle attack types</vt:lpstr>
      <vt:lpstr>The purpose of Man-In-The-Middle Attacks</vt:lpstr>
      <vt:lpstr>The purpose of Man-In-The-Middle Attacks</vt:lpstr>
      <vt:lpstr>Conducting man-in-the-middle attacks</vt:lpstr>
      <vt:lpstr>Conducting man-in-the-middle attacks</vt:lpstr>
      <vt:lpstr>Countermeasures</vt:lpstr>
      <vt:lpstr>ARP poisoning</vt:lpstr>
      <vt:lpstr>ARP poisoning operation</vt:lpstr>
      <vt:lpstr>Example for ARP poisoning operation</vt:lpstr>
      <vt:lpstr>The ARP poisoning process</vt:lpstr>
      <vt:lpstr>ARP poisoning</vt:lpstr>
      <vt:lpstr>IP Forwarding Configuration</vt:lpstr>
      <vt:lpstr>tools for performing ARP spoofing attacks</vt:lpstr>
      <vt:lpstr>tools for performing ARP spoofing attacks</vt:lpstr>
      <vt:lpstr>Countermeasures</vt:lpstr>
      <vt:lpstr>DNS poisoning</vt:lpstr>
      <vt:lpstr>Ways of DNS Spoofing </vt:lpstr>
      <vt:lpstr>Ways of DNS Spoofing </vt:lpstr>
      <vt:lpstr>Countermeasures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Security Lab 2 MAN IN THE MIDDLE ATTACK</dc:title>
  <dc:creator>Doaa</dc:creator>
  <cp:lastModifiedBy>Doaa</cp:lastModifiedBy>
  <cp:revision>28</cp:revision>
  <dcterms:created xsi:type="dcterms:W3CDTF">2012-04-19T14:14:54Z</dcterms:created>
  <dcterms:modified xsi:type="dcterms:W3CDTF">2012-04-19T18:22:17Z</dcterms:modified>
</cp:coreProperties>
</file>