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59" r:id="rId4"/>
    <p:sldId id="266" r:id="rId5"/>
    <p:sldId id="261" r:id="rId6"/>
    <p:sldId id="276" r:id="rId7"/>
    <p:sldId id="260" r:id="rId8"/>
    <p:sldId id="267" r:id="rId9"/>
    <p:sldId id="277" r:id="rId10"/>
    <p:sldId id="257" r:id="rId11"/>
    <p:sldId id="256" r:id="rId12"/>
    <p:sldId id="264" r:id="rId13"/>
    <p:sldId id="26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75" d="100"/>
          <a:sy n="75" d="100"/>
        </p:scale>
        <p:origin x="27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07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4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95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9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51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12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1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8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14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22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83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8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91000">
              <a:schemeClr val="accent3">
                <a:lumMod val="45000"/>
                <a:lumOff val="55000"/>
                <a:alpha val="75000"/>
              </a:schemeClr>
            </a:gs>
            <a:gs pos="68000">
              <a:schemeClr val="accent3">
                <a:alpha val="0"/>
                <a:lumMod val="20000"/>
                <a:lumOff val="8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3179-BE9D-4646-A663-A268E90BBA90}" type="datetimeFigureOut">
              <a:rPr lang="el-GR" smtClean="0"/>
              <a:t>1/6/2019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4AB0-52DE-42F6-98C2-419386A759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7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566" y="2451370"/>
            <a:ext cx="7130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gency FB" panose="00010606040000040003" pitchFamily="2" charset="0"/>
              </a:rPr>
              <a:t>Packet Capture Analysis</a:t>
            </a:r>
            <a:endParaRPr lang="el-G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89762"/>
            <a:ext cx="374012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IP</a:t>
            </a:r>
            <a:r>
              <a:rPr lang="en-US" sz="4800" dirty="0" smtClean="0">
                <a:latin typeface="Agency FB" panose="00010606040000040003" pitchFamily="2" charset="0"/>
              </a:rPr>
              <a:t>-packet example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/>
          <a:stretch/>
        </p:blipFill>
        <p:spPr bwMode="auto">
          <a:xfrm>
            <a:off x="2904962" y="1151388"/>
            <a:ext cx="9287038" cy="555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189762"/>
            <a:ext cx="233589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TCP Packet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3660"/>
            <a:ext cx="9144000" cy="613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0" y="189762"/>
            <a:ext cx="233269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Flow Graph</a:t>
            </a:r>
            <a:endParaRPr lang="en-US" sz="4800" dirty="0">
              <a:latin typeface="Agency FB" panose="00010606040000040003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1661337"/>
            <a:ext cx="8720138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9348674" y="3997552"/>
            <a:ext cx="0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ko-KR" altLang="en-US" b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0872674" y="3997552"/>
            <a:ext cx="0" cy="160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ko-KR" altLang="en-US" b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9348674" y="4149952"/>
            <a:ext cx="1524000" cy="381000"/>
            <a:chOff x="4032" y="2544"/>
            <a:chExt cx="960" cy="240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4032" y="2640"/>
              <a:ext cx="96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ko-KR" altLang="en-US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 rot="574167">
              <a:off x="4357" y="2544"/>
              <a:ext cx="3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 rtl="0" eaLnBrk="1" hangingPunct="1"/>
              <a:r>
                <a:rPr lang="en-US" altLang="ko-KR" sz="14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SYN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328874" y="3172052"/>
            <a:ext cx="8534400" cy="1816100"/>
            <a:chOff x="240" y="1928"/>
            <a:chExt cx="5376" cy="1144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4032" y="2928"/>
              <a:ext cx="96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ko-KR" altLang="en-US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-573605">
              <a:off x="4148" y="2832"/>
              <a:ext cx="6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 rtl="0" eaLnBrk="1" hangingPunct="1"/>
              <a:r>
                <a:rPr lang="en-US" altLang="ko-KR" sz="1400" b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SYN, ACK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40" y="1928"/>
              <a:ext cx="5376" cy="56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ko-KR" altLang="en-US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354274" y="3273652"/>
            <a:ext cx="8534400" cy="2171700"/>
            <a:chOff x="256" y="1992"/>
            <a:chExt cx="5376" cy="1368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4032" y="3216"/>
              <a:ext cx="960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ko-KR" altLang="en-US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 rot="574167">
              <a:off x="4393" y="3120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 rtl="0" eaLnBrk="1" hangingPunct="1"/>
              <a:r>
                <a:rPr lang="en-US" altLang="ko-KR" sz="1400" b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charset="0"/>
                </a:rPr>
                <a:t>ACK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56" y="1992"/>
              <a:ext cx="5376" cy="56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1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ko-KR" altLang="en-US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89762"/>
            <a:ext cx="233269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latin typeface="Agency FB" panose="00010606040000040003" pitchFamily="2" charset="0"/>
              </a:rPr>
              <a:t>Flow Graph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420019"/>
            <a:ext cx="8618537" cy="493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189762"/>
            <a:ext cx="179247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Syllabus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62332" y="1319985"/>
            <a:ext cx="8512822" cy="55380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What </a:t>
            </a:r>
            <a:r>
              <a:rPr lang="en-US" altLang="ko-KR" sz="3200" dirty="0" smtClean="0">
                <a:latin typeface="Agency FB" panose="00010606040000040003" pitchFamily="2" charset="0"/>
              </a:rPr>
              <a:t>is Wireshark?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Capturing Packets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Analyzing</a:t>
            </a:r>
            <a:r>
              <a:rPr lang="en-US" altLang="ko-KR" sz="3200" baseline="0" dirty="0" smtClean="0">
                <a:latin typeface="Agency FB" panose="00010606040000040003" pitchFamily="2" charset="0"/>
              </a:rPr>
              <a:t> Packets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baseline="0" dirty="0" smtClean="0">
                <a:latin typeface="Agency FB" panose="00010606040000040003" pitchFamily="2" charset="0"/>
              </a:rPr>
              <a:t>Filtering Packets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Saving and Manipulating</a:t>
            </a:r>
            <a:r>
              <a:rPr lang="en-US" altLang="ko-KR" sz="3200" baseline="0" dirty="0" smtClean="0">
                <a:latin typeface="Agency FB" panose="00010606040000040003" pitchFamily="2" charset="0"/>
              </a:rPr>
              <a:t> Packets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Packet Statistics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Colorizing Specific Packets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3200" dirty="0" smtClean="0">
                <a:latin typeface="Agency FB" panose="00010606040000040003" pitchFamily="2" charset="0"/>
              </a:rPr>
              <a:t>References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283200" y="702520"/>
            <a:ext cx="6908800" cy="5538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 smtClean="0">
                <a:latin typeface="Agency FB" panose="00010606040000040003" pitchFamily="2" charset="0"/>
              </a:rPr>
              <a:t>Wireshark Features</a:t>
            </a:r>
            <a:endParaRPr lang="en-US" altLang="ko-KR" dirty="0" smtClean="0">
              <a:latin typeface="Agency FB" panose="00010606040000040003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Deep inspection of thousands of protocols, Live capture and offline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Captured network data can be browsed via a GUI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The most powerful display filters in the industry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Rich VoIP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Live data can be read from Ethernet, IEEE 802.11, PPP/HDLC, ATM, Bluetooth, USB, Token Ring, Frame Relay, FDDI, and others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Coloring rules can be applied to the packet list for quick, intuitive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sz="2800" dirty="0" smtClean="0">
                <a:latin typeface="Agency FB" panose="00010606040000040003" pitchFamily="2" charset="0"/>
              </a:rPr>
              <a:t>Universal output</a:t>
            </a:r>
            <a:endParaRPr lang="ko-KR" altLang="en-US" sz="2800" dirty="0">
              <a:latin typeface="Agency FB" panose="0001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18" y="0"/>
            <a:ext cx="883133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Ορθογώνιο 7"/>
          <p:cNvSpPr/>
          <p:nvPr/>
        </p:nvSpPr>
        <p:spPr>
          <a:xfrm>
            <a:off x="0" y="189762"/>
            <a:ext cx="112082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Book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451918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OSI Layers - Networks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041882"/>
            <a:ext cx="50482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7143750" y="1538514"/>
            <a:ext cx="0" cy="394788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514"/>
            <a:ext cx="69723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114165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err="1" smtClean="0">
                <a:latin typeface="Agency FB" panose="00010606040000040003" pitchFamily="2" charset="0"/>
              </a:rPr>
              <a:t>pCap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88" y="1582444"/>
            <a:ext cx="8764223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164500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Routing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02" y="1365703"/>
            <a:ext cx="9134299" cy="455428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925" y="4281715"/>
            <a:ext cx="1482055" cy="9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389882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Wireshark is useful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157417" y="1174842"/>
            <a:ext cx="9525098" cy="553801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latin typeface="Agency FB" panose="00010606040000040003" pitchFamily="2" charset="0"/>
              </a:rPr>
              <a:t>What we can:</a:t>
            </a:r>
          </a:p>
          <a:p>
            <a:pPr lvl="1"/>
            <a:r>
              <a:rPr lang="en-US" altLang="ko-KR" sz="2800" dirty="0">
                <a:latin typeface="Agency FB" panose="00010606040000040003" pitchFamily="2" charset="0"/>
              </a:rPr>
              <a:t>Capture network traffic</a:t>
            </a:r>
          </a:p>
          <a:p>
            <a:pPr lvl="1"/>
            <a:r>
              <a:rPr lang="en-US" altLang="ko-KR" sz="2800" dirty="0">
                <a:latin typeface="Agency FB" panose="00010606040000040003" pitchFamily="2" charset="0"/>
              </a:rPr>
              <a:t>Decode packet protocols using dissectors</a:t>
            </a:r>
          </a:p>
          <a:p>
            <a:pPr lvl="1"/>
            <a:r>
              <a:rPr lang="en-US" altLang="ko-KR" sz="2800" dirty="0">
                <a:latin typeface="Agency FB" panose="00010606040000040003" pitchFamily="2" charset="0"/>
              </a:rPr>
              <a:t>Define filters – capture and display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Watch </a:t>
            </a:r>
            <a:r>
              <a:rPr lang="en-US" altLang="ko-KR" sz="2800" dirty="0">
                <a:latin typeface="Agency FB" panose="00010606040000040003" pitchFamily="2" charset="0"/>
              </a:rPr>
              <a:t>smart statistics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Analyze problems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Interactively </a:t>
            </a:r>
            <a:r>
              <a:rPr lang="en-US" altLang="ko-KR" sz="2800" dirty="0">
                <a:latin typeface="Agency FB" panose="00010606040000040003" pitchFamily="2" charset="0"/>
              </a:rPr>
              <a:t>browse that traffic</a:t>
            </a:r>
          </a:p>
          <a:p>
            <a:r>
              <a:rPr lang="en-US" altLang="ko-KR" sz="3200" dirty="0" smtClean="0">
                <a:latin typeface="Agency FB" panose="00010606040000040003" pitchFamily="2" charset="0"/>
              </a:rPr>
              <a:t>Some </a:t>
            </a:r>
            <a:r>
              <a:rPr lang="en-US" altLang="ko-KR" sz="3200" dirty="0">
                <a:latin typeface="Agency FB" panose="00010606040000040003" pitchFamily="2" charset="0"/>
              </a:rPr>
              <a:t>examples people use Wireshark for: 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Network administrators: </a:t>
            </a:r>
            <a:r>
              <a:rPr lang="en-US" altLang="ko-KR" sz="2800" b="1" dirty="0" smtClean="0">
                <a:latin typeface="Agency FB" panose="00010606040000040003" pitchFamily="2" charset="0"/>
              </a:rPr>
              <a:t>troubleshoot </a:t>
            </a:r>
            <a:r>
              <a:rPr lang="en-US" altLang="ko-KR" sz="2800" b="1" dirty="0">
                <a:latin typeface="Agency FB" panose="00010606040000040003" pitchFamily="2" charset="0"/>
              </a:rPr>
              <a:t>network problems</a:t>
            </a:r>
            <a:r>
              <a:rPr lang="en-US" altLang="ko-KR" sz="2800" dirty="0">
                <a:latin typeface="Agency FB" panose="00010606040000040003" pitchFamily="2" charset="0"/>
              </a:rPr>
              <a:t> 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Network </a:t>
            </a:r>
            <a:r>
              <a:rPr lang="en-US" altLang="ko-KR" sz="2800" dirty="0">
                <a:latin typeface="Agency FB" panose="00010606040000040003" pitchFamily="2" charset="0"/>
              </a:rPr>
              <a:t>security </a:t>
            </a:r>
            <a:r>
              <a:rPr lang="en-US" altLang="ko-KR" sz="2800" dirty="0" smtClean="0">
                <a:latin typeface="Agency FB" panose="00010606040000040003" pitchFamily="2" charset="0"/>
              </a:rPr>
              <a:t>engineers: </a:t>
            </a:r>
            <a:r>
              <a:rPr lang="en-US" altLang="ko-KR" sz="2800" b="1" dirty="0" smtClean="0">
                <a:latin typeface="Agency FB" panose="00010606040000040003" pitchFamily="2" charset="0"/>
              </a:rPr>
              <a:t>examine </a:t>
            </a:r>
            <a:r>
              <a:rPr lang="en-US" altLang="ko-KR" sz="2800" b="1" dirty="0">
                <a:latin typeface="Agency FB" panose="00010606040000040003" pitchFamily="2" charset="0"/>
              </a:rPr>
              <a:t>security problems 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Developers: </a:t>
            </a:r>
            <a:r>
              <a:rPr lang="en-US" altLang="ko-KR" sz="2800" b="1" dirty="0" smtClean="0">
                <a:latin typeface="Agency FB" panose="00010606040000040003" pitchFamily="2" charset="0"/>
              </a:rPr>
              <a:t>debug </a:t>
            </a:r>
            <a:r>
              <a:rPr lang="en-US" altLang="ko-KR" sz="2800" b="1" dirty="0">
                <a:latin typeface="Agency FB" panose="00010606040000040003" pitchFamily="2" charset="0"/>
              </a:rPr>
              <a:t>protocol implementations </a:t>
            </a:r>
          </a:p>
          <a:p>
            <a:pPr lvl="1"/>
            <a:r>
              <a:rPr lang="en-US" altLang="ko-KR" sz="2800" dirty="0" smtClean="0">
                <a:latin typeface="Agency FB" panose="00010606040000040003" pitchFamily="2" charset="0"/>
              </a:rPr>
              <a:t>People: </a:t>
            </a:r>
            <a:r>
              <a:rPr lang="en-US" altLang="ko-KR" sz="2800" b="1" dirty="0">
                <a:latin typeface="Agency FB" panose="00010606040000040003" pitchFamily="2" charset="0"/>
              </a:rPr>
              <a:t>learn network protocol internals </a:t>
            </a:r>
          </a:p>
          <a:p>
            <a:endParaRPr lang="en-US" altLang="ko-KR" sz="3200" dirty="0">
              <a:latin typeface="Agency FB" panose="00010606040000040003" pitchFamily="2" charset="0"/>
            </a:endParaRPr>
          </a:p>
          <a:p>
            <a:endParaRPr lang="ko-KR" altLang="en-US" sz="3200" dirty="0">
              <a:latin typeface="Agency FB" panose="0001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215796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Wireshark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42" y="483037"/>
            <a:ext cx="9697358" cy="6464203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07386" y="1020758"/>
            <a:ext cx="1170394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rtl="0" eaLnBrk="1" hangingPunct="1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Packet</a:t>
            </a:r>
          </a:p>
          <a:p>
            <a:pPr algn="l" rtl="0" eaLnBrk="1" hangingPunct="1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107386" y="3591668"/>
            <a:ext cx="118656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rtl="0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Packet</a:t>
            </a:r>
          </a:p>
          <a:p>
            <a:pPr algn="l" rtl="0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107386" y="5389468"/>
            <a:ext cx="1170394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rtl="0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Packet</a:t>
            </a:r>
          </a:p>
          <a:p>
            <a:pPr algn="l" rtl="0"/>
            <a:r>
              <a:rPr lang="en-US" altLang="ko-K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Bytes</a:t>
            </a:r>
          </a:p>
        </p:txBody>
      </p:sp>
    </p:spTree>
    <p:extLst>
      <p:ext uri="{BB962C8B-B14F-4D97-AF65-F5344CB8AC3E}">
        <p14:creationId xmlns:p14="http://schemas.microsoft.com/office/powerpoint/2010/main" val="10880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89762"/>
            <a:ext cx="251863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smtClean="0">
                <a:latin typeface="Agency FB" panose="00010606040000040003" pitchFamily="2" charset="0"/>
              </a:rPr>
              <a:t>Wireshark 2</a:t>
            </a:r>
            <a:endParaRPr lang="en-US" sz="4800" dirty="0" smtClean="0">
              <a:latin typeface="Agency FB" panose="00010606040000040003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38" y="355180"/>
            <a:ext cx="9516837" cy="62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194</Words>
  <Application>Microsoft Office PowerPoint</Application>
  <PresentationFormat>Ευρεία οθόνη</PresentationFormat>
  <Paragraphs>51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맑은 고딕</vt:lpstr>
      <vt:lpstr>Agency FB</vt:lpstr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Stelios Karagiannis</dc:creator>
  <cp:lastModifiedBy>Stelios Karagiannis</cp:lastModifiedBy>
  <cp:revision>79</cp:revision>
  <dcterms:created xsi:type="dcterms:W3CDTF">2019-05-24T10:43:38Z</dcterms:created>
  <dcterms:modified xsi:type="dcterms:W3CDTF">2019-06-01T13:02:19Z</dcterms:modified>
</cp:coreProperties>
</file>